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14" r:id="rId3"/>
    <p:sldId id="315" r:id="rId4"/>
    <p:sldId id="3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F0D9-4BDC-9000-0E70-AD951FA2C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2E063-AEDB-67BA-598C-D704D0DE8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E43A2-CE3D-F764-230F-9A8F6764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A5BD9-2DA0-A031-E6F0-92B68A4B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B2608-EC2A-867F-897C-DBF0933B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FD77A-9B76-7421-DBF2-4E81749B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35898-D5AD-58EC-15FB-3238D5705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E2536-61BF-FCBA-A3D1-B70B2D42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CBF15-AB93-085F-E49E-6146C02D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5D25-22E0-B93C-EFDC-DE423FD4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C3CA54-F7CF-F211-47AC-3F9A1AC66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789BF-0A4F-9444-F6A3-134AF606E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A2B1-639E-9835-B5CE-F3F91ABA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23C82-60C0-6C6A-779C-E270645E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9B3-0083-D03C-CE98-1C723E02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6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AF86-27DB-A566-0640-21989B0C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2985B-138E-5481-8DAE-1F6D73D91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D72C0-BCA3-9F15-FFE1-E2520839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78F8E-9E9A-485E-4770-B9628E1A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E8F59-AE71-1529-DB36-AFDA44E8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9BE0-D82B-BA16-3D72-456A31CDD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2D2A4-94E3-C097-4CA3-76F83684F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CD947-131D-42A2-1600-EAA6DCD26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FA5B5-522D-C53B-0B32-F1E3A6E2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665AA-B0C1-4612-FD6B-C4F18EFA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DF9A1-3492-C805-2B8D-C725A72E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940B4-DA46-70C9-1DB8-81D36B2E0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1A470-CF56-37B8-C33B-921602F6C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2C5A7-CEC0-FDCE-0164-20D67418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8EDED-56BD-A92C-B4BD-A570EB898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8EF26-280A-2750-EF62-92BD324C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5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5D76-7294-72EA-B160-5C648EDF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70473-2DB8-78FA-7EB1-E761965D0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1A11A-11A6-D3C2-560A-4B92EB2D7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4A32C-166B-FBE2-2B19-0EB8001DE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7B1D6-5A2B-FDA2-36DC-E2F6A67BD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AE9BA-BC99-6F82-C69C-709E160B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941A8-8CA4-37E3-D95A-CA63FB2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4B41BC-B5DE-C8E9-B616-F7F03A50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5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F712-48FD-A4BF-6952-265E91F3E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3CED6-5BC0-7652-D098-A249E9B58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3D879-364D-935D-9783-2ED4E3248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BA3FC-A133-1A4E-3D2A-9055C233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4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E7AF6-88AE-D19F-AB1E-81752D2F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73077-740C-2DCA-6791-1BAE5773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9ED12-4E40-A251-6FF8-42C7D805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2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A1CF-56E3-2AEA-5F67-E82ECB6D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70FCF-64F9-E9CF-D9BA-F97663AF1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F770E-22AE-1CDC-0B8B-C6CD91D5A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A1F26-34DE-0FC2-5A7C-4ECB4DB2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7ECAD-1299-CFCA-0ED6-122181FE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780D1-FFF5-39A7-87ED-61B2843B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0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24F2-7155-E88A-BEAF-3B46115BE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6C00D8-BA70-AFC7-DD6D-30419C3AA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BB1302-E133-2289-D39E-8AE24EF0D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AB22B-9806-2B68-060A-EC9CE150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2FF9C-636B-0D43-9413-918A0940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FD80A-5626-7DAA-8487-23345C92B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5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494F3C-7062-4788-1054-3EFDAFFDB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1865F-3B2E-380B-C5A2-A37CB75BB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3FB1A-ECDB-EE9B-40DA-E9E1C2DC8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CB3437-B227-4FF5-9015-87C0C30BFB1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2151F-39A2-DB0F-AE61-58A4E0350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DBD6-F0E3-27C9-EC4F-8FD26A921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5169DC-03F7-4028-AD4D-056CADA97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7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PSupport@modivcar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1744" y="2619755"/>
            <a:ext cx="10430510" cy="1656714"/>
          </a:xfrm>
          <a:custGeom>
            <a:avLst/>
            <a:gdLst/>
            <a:ahLst/>
            <a:cxnLst/>
            <a:rect l="l" t="t" r="r" b="b"/>
            <a:pathLst>
              <a:path w="10430510" h="1656714">
                <a:moveTo>
                  <a:pt x="10430256" y="0"/>
                </a:moveTo>
                <a:lnTo>
                  <a:pt x="0" y="0"/>
                </a:lnTo>
                <a:lnTo>
                  <a:pt x="0" y="1656588"/>
                </a:lnTo>
                <a:lnTo>
                  <a:pt x="10430256" y="1656588"/>
                </a:lnTo>
                <a:lnTo>
                  <a:pt x="10430256" y="0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5331" y="200707"/>
            <a:ext cx="2090927" cy="51068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70687" y="170687"/>
            <a:ext cx="5453380" cy="701040"/>
          </a:xfrm>
          <a:custGeom>
            <a:avLst/>
            <a:gdLst/>
            <a:ahLst/>
            <a:cxnLst/>
            <a:rect l="l" t="t" r="r" b="b"/>
            <a:pathLst>
              <a:path w="5453380" h="701040">
                <a:moveTo>
                  <a:pt x="5452872" y="0"/>
                </a:moveTo>
                <a:lnTo>
                  <a:pt x="116840" y="0"/>
                </a:lnTo>
                <a:lnTo>
                  <a:pt x="71360" y="9183"/>
                </a:lnTo>
                <a:lnTo>
                  <a:pt x="34221" y="34226"/>
                </a:lnTo>
                <a:lnTo>
                  <a:pt x="9181" y="71366"/>
                </a:lnTo>
                <a:lnTo>
                  <a:pt x="0" y="116839"/>
                </a:lnTo>
                <a:lnTo>
                  <a:pt x="0" y="701039"/>
                </a:lnTo>
                <a:lnTo>
                  <a:pt x="5336032" y="701039"/>
                </a:lnTo>
                <a:lnTo>
                  <a:pt x="5381505" y="691856"/>
                </a:lnTo>
                <a:lnTo>
                  <a:pt x="5418645" y="666813"/>
                </a:lnTo>
                <a:lnTo>
                  <a:pt x="5443688" y="629673"/>
                </a:lnTo>
                <a:lnTo>
                  <a:pt x="5452872" y="584199"/>
                </a:lnTo>
                <a:lnTo>
                  <a:pt x="5452872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6997" rIns="0" bIns="0" rtlCol="0">
            <a:spAutoFit/>
          </a:bodyPr>
          <a:lstStyle/>
          <a:p>
            <a:pPr marL="490855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solidFill>
                  <a:srgbClr val="DAE2F3"/>
                </a:solidFill>
                <a:latin typeface="Century Gothic"/>
                <a:cs typeface="Century Gothic"/>
              </a:rPr>
              <a:t>A</a:t>
            </a:r>
            <a:r>
              <a:rPr sz="3200" b="0" spc="-20" dirty="0">
                <a:solidFill>
                  <a:srgbClr val="DAE2F3"/>
                </a:solidFill>
                <a:latin typeface="Century Gothic"/>
                <a:cs typeface="Century Gothic"/>
              </a:rPr>
              <a:t> </a:t>
            </a:r>
            <a:r>
              <a:rPr sz="3200" b="0" dirty="0">
                <a:solidFill>
                  <a:srgbClr val="DAE2F3"/>
                </a:solidFill>
                <a:latin typeface="Century Gothic"/>
                <a:cs typeface="Century Gothic"/>
              </a:rPr>
              <a:t>Note</a:t>
            </a:r>
            <a:r>
              <a:rPr sz="3200" b="0" spc="-15" dirty="0">
                <a:solidFill>
                  <a:srgbClr val="DAE2F3"/>
                </a:solidFill>
                <a:latin typeface="Century Gothic"/>
                <a:cs typeface="Century Gothic"/>
              </a:rPr>
              <a:t> </a:t>
            </a:r>
            <a:r>
              <a:rPr sz="3200" b="0" spc="170" dirty="0">
                <a:solidFill>
                  <a:srgbClr val="DAE2F3"/>
                </a:solidFill>
                <a:latin typeface="Century Gothic"/>
                <a:cs typeface="Century Gothic"/>
              </a:rPr>
              <a:t>from</a:t>
            </a:r>
            <a:r>
              <a:rPr sz="3200" b="0" spc="-15" dirty="0">
                <a:solidFill>
                  <a:srgbClr val="DAE2F3"/>
                </a:solidFill>
                <a:latin typeface="Century Gothic"/>
                <a:cs typeface="Century Gothic"/>
              </a:rPr>
              <a:t> </a:t>
            </a:r>
            <a:r>
              <a:rPr sz="3200" b="0" spc="-30" dirty="0">
                <a:solidFill>
                  <a:srgbClr val="DAE2F3"/>
                </a:solidFill>
                <a:latin typeface="Century Gothic"/>
                <a:cs typeface="Century Gothic"/>
              </a:rPr>
              <a:t>Modivcare:</a:t>
            </a:r>
            <a:endParaRPr sz="3200">
              <a:latin typeface="Century Gothic"/>
              <a:cs typeface="Century Gothic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74036" y="3122548"/>
            <a:ext cx="8114665" cy="718820"/>
            <a:chOff x="2074036" y="3122548"/>
            <a:chExt cx="8114665" cy="71882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3307" y="3131819"/>
              <a:ext cx="8105394" cy="70942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4036" y="3122548"/>
              <a:ext cx="8082915" cy="687451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-28575" y="6163436"/>
            <a:ext cx="12249150" cy="723265"/>
            <a:chOff x="-28575" y="6163436"/>
            <a:chExt cx="12249150" cy="723265"/>
          </a:xfrm>
        </p:grpSpPr>
        <p:sp>
          <p:nvSpPr>
            <p:cNvPr id="10" name="object 10"/>
            <p:cNvSpPr/>
            <p:nvPr/>
          </p:nvSpPr>
          <p:spPr>
            <a:xfrm>
              <a:off x="0" y="6192011"/>
              <a:ext cx="12192000" cy="666115"/>
            </a:xfrm>
            <a:custGeom>
              <a:avLst/>
              <a:gdLst/>
              <a:ahLst/>
              <a:cxnLst/>
              <a:rect l="l" t="t" r="r" b="b"/>
              <a:pathLst>
                <a:path w="12192000" h="666115">
                  <a:moveTo>
                    <a:pt x="12192000" y="0"/>
                  </a:moveTo>
                  <a:lnTo>
                    <a:pt x="0" y="129853"/>
                  </a:lnTo>
                  <a:lnTo>
                    <a:pt x="0" y="665987"/>
                  </a:lnTo>
                  <a:lnTo>
                    <a:pt x="12192000" y="66598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1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6192011"/>
              <a:ext cx="12192000" cy="666115"/>
            </a:xfrm>
            <a:custGeom>
              <a:avLst/>
              <a:gdLst/>
              <a:ahLst/>
              <a:cxnLst/>
              <a:rect l="l" t="t" r="r" b="b"/>
              <a:pathLst>
                <a:path w="12192000" h="666115">
                  <a:moveTo>
                    <a:pt x="0" y="129853"/>
                  </a:moveTo>
                  <a:lnTo>
                    <a:pt x="12192000" y="0"/>
                  </a:lnTo>
                  <a:lnTo>
                    <a:pt x="12192000" y="665988"/>
                  </a:lnTo>
                  <a:lnTo>
                    <a:pt x="0" y="665987"/>
                  </a:lnTo>
                </a:path>
              </a:pathLst>
            </a:custGeom>
            <a:ln w="57150">
              <a:solidFill>
                <a:srgbClr val="AEABA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493377" y="6439011"/>
            <a:ext cx="2619375" cy="3048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800" spc="125" dirty="0">
                <a:solidFill>
                  <a:srgbClr val="F1F1F1"/>
                </a:solidFill>
                <a:latin typeface="Century Gothic"/>
                <a:cs typeface="Century Gothic"/>
              </a:rPr>
              <a:t>Billing</a:t>
            </a:r>
            <a:r>
              <a:rPr sz="1800" spc="7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1F1F1"/>
                </a:solidFill>
                <a:latin typeface="Century Gothic"/>
                <a:cs typeface="Century Gothic"/>
              </a:rPr>
              <a:t>and</a:t>
            </a:r>
            <a:r>
              <a:rPr sz="1800" spc="2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1F1F1"/>
                </a:solidFill>
                <a:latin typeface="Century Gothic"/>
                <a:cs typeface="Century Gothic"/>
              </a:rPr>
              <a:t>Claims</a:t>
            </a:r>
            <a:r>
              <a:rPr sz="1800" spc="5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114" dirty="0">
                <a:solidFill>
                  <a:srgbClr val="F1F1F1"/>
                </a:solidFill>
                <a:latin typeface="Century Gothic"/>
                <a:cs typeface="Century Gothic"/>
              </a:rPr>
              <a:t>Tips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49796" y="5509486"/>
            <a:ext cx="709930" cy="709295"/>
          </a:xfrm>
          <a:custGeom>
            <a:avLst/>
            <a:gdLst/>
            <a:ahLst/>
            <a:cxnLst/>
            <a:rect l="l" t="t" r="r" b="b"/>
            <a:pathLst>
              <a:path w="709929" h="709295">
                <a:moveTo>
                  <a:pt x="354788" y="0"/>
                </a:moveTo>
                <a:lnTo>
                  <a:pt x="306645" y="3236"/>
                </a:lnTo>
                <a:lnTo>
                  <a:pt x="260470" y="12666"/>
                </a:lnTo>
                <a:lnTo>
                  <a:pt x="216687" y="27865"/>
                </a:lnTo>
                <a:lnTo>
                  <a:pt x="175718" y="48411"/>
                </a:lnTo>
                <a:lnTo>
                  <a:pt x="137986" y="73883"/>
                </a:lnTo>
                <a:lnTo>
                  <a:pt x="103914" y="103857"/>
                </a:lnTo>
                <a:lnTo>
                  <a:pt x="73923" y="137910"/>
                </a:lnTo>
                <a:lnTo>
                  <a:pt x="48438" y="175622"/>
                </a:lnTo>
                <a:lnTo>
                  <a:pt x="27880" y="216568"/>
                </a:lnTo>
                <a:lnTo>
                  <a:pt x="12673" y="260327"/>
                </a:lnTo>
                <a:lnTo>
                  <a:pt x="3238" y="306476"/>
                </a:lnTo>
                <a:lnTo>
                  <a:pt x="0" y="354593"/>
                </a:lnTo>
                <a:lnTo>
                  <a:pt x="3238" y="402710"/>
                </a:lnTo>
                <a:lnTo>
                  <a:pt x="12673" y="448859"/>
                </a:lnTo>
                <a:lnTo>
                  <a:pt x="27880" y="492618"/>
                </a:lnTo>
                <a:lnTo>
                  <a:pt x="48438" y="533564"/>
                </a:lnTo>
                <a:lnTo>
                  <a:pt x="73923" y="571276"/>
                </a:lnTo>
                <a:lnTo>
                  <a:pt x="103914" y="605329"/>
                </a:lnTo>
                <a:lnTo>
                  <a:pt x="137986" y="635303"/>
                </a:lnTo>
                <a:lnTo>
                  <a:pt x="175718" y="660775"/>
                </a:lnTo>
                <a:lnTo>
                  <a:pt x="216687" y="681321"/>
                </a:lnTo>
                <a:lnTo>
                  <a:pt x="260470" y="696520"/>
                </a:lnTo>
                <a:lnTo>
                  <a:pt x="306645" y="705949"/>
                </a:lnTo>
                <a:lnTo>
                  <a:pt x="354788" y="709186"/>
                </a:lnTo>
                <a:lnTo>
                  <a:pt x="402931" y="705949"/>
                </a:lnTo>
                <a:lnTo>
                  <a:pt x="449106" y="696520"/>
                </a:lnTo>
                <a:lnTo>
                  <a:pt x="492889" y="681321"/>
                </a:lnTo>
                <a:lnTo>
                  <a:pt x="533858" y="660775"/>
                </a:lnTo>
                <a:lnTo>
                  <a:pt x="571590" y="635303"/>
                </a:lnTo>
                <a:lnTo>
                  <a:pt x="605662" y="605329"/>
                </a:lnTo>
                <a:lnTo>
                  <a:pt x="635653" y="571276"/>
                </a:lnTo>
                <a:lnTo>
                  <a:pt x="661138" y="533564"/>
                </a:lnTo>
                <a:lnTo>
                  <a:pt x="681696" y="492618"/>
                </a:lnTo>
                <a:lnTo>
                  <a:pt x="696903" y="448859"/>
                </a:lnTo>
                <a:lnTo>
                  <a:pt x="706338" y="402710"/>
                </a:lnTo>
                <a:lnTo>
                  <a:pt x="709577" y="354593"/>
                </a:lnTo>
                <a:lnTo>
                  <a:pt x="706338" y="306476"/>
                </a:lnTo>
                <a:lnTo>
                  <a:pt x="696903" y="260327"/>
                </a:lnTo>
                <a:lnTo>
                  <a:pt x="681696" y="216568"/>
                </a:lnTo>
                <a:lnTo>
                  <a:pt x="661138" y="175622"/>
                </a:lnTo>
                <a:lnTo>
                  <a:pt x="635653" y="137910"/>
                </a:lnTo>
                <a:lnTo>
                  <a:pt x="605662" y="103857"/>
                </a:lnTo>
                <a:lnTo>
                  <a:pt x="571590" y="73883"/>
                </a:lnTo>
                <a:lnTo>
                  <a:pt x="533858" y="48411"/>
                </a:lnTo>
                <a:lnTo>
                  <a:pt x="492889" y="27865"/>
                </a:lnTo>
                <a:lnTo>
                  <a:pt x="449106" y="12666"/>
                </a:lnTo>
                <a:lnTo>
                  <a:pt x="402931" y="3236"/>
                </a:lnTo>
                <a:lnTo>
                  <a:pt x="354788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17596" y="4268418"/>
            <a:ext cx="3902710" cy="1950720"/>
          </a:xfrm>
          <a:custGeom>
            <a:avLst/>
            <a:gdLst/>
            <a:ahLst/>
            <a:cxnLst/>
            <a:rect l="l" t="t" r="r" b="b"/>
            <a:pathLst>
              <a:path w="3902709" h="1950720">
                <a:moveTo>
                  <a:pt x="3370503" y="1595666"/>
                </a:moveTo>
                <a:lnTo>
                  <a:pt x="3367265" y="1547545"/>
                </a:lnTo>
                <a:lnTo>
                  <a:pt x="3357829" y="1501406"/>
                </a:lnTo>
                <a:lnTo>
                  <a:pt x="3342627" y="1457642"/>
                </a:lnTo>
                <a:lnTo>
                  <a:pt x="3322066" y="1416697"/>
                </a:lnTo>
                <a:lnTo>
                  <a:pt x="3296577" y="1378978"/>
                </a:lnTo>
                <a:lnTo>
                  <a:pt x="3266592" y="1344930"/>
                </a:lnTo>
                <a:lnTo>
                  <a:pt x="3232518" y="1314958"/>
                </a:lnTo>
                <a:lnTo>
                  <a:pt x="3194786" y="1289481"/>
                </a:lnTo>
                <a:lnTo>
                  <a:pt x="3153816" y="1268933"/>
                </a:lnTo>
                <a:lnTo>
                  <a:pt x="3110026" y="1253744"/>
                </a:lnTo>
                <a:lnTo>
                  <a:pt x="3063862" y="1244307"/>
                </a:lnTo>
                <a:lnTo>
                  <a:pt x="3015716" y="1241069"/>
                </a:lnTo>
                <a:lnTo>
                  <a:pt x="2967571" y="1244307"/>
                </a:lnTo>
                <a:lnTo>
                  <a:pt x="2921393" y="1253744"/>
                </a:lnTo>
                <a:lnTo>
                  <a:pt x="2877616" y="1268933"/>
                </a:lnTo>
                <a:lnTo>
                  <a:pt x="2836646" y="1289481"/>
                </a:lnTo>
                <a:lnTo>
                  <a:pt x="2798915" y="1314958"/>
                </a:lnTo>
                <a:lnTo>
                  <a:pt x="2764840" y="1344930"/>
                </a:lnTo>
                <a:lnTo>
                  <a:pt x="2734843" y="1378978"/>
                </a:lnTo>
                <a:lnTo>
                  <a:pt x="2709367" y="1416697"/>
                </a:lnTo>
                <a:lnTo>
                  <a:pt x="2688806" y="1457642"/>
                </a:lnTo>
                <a:lnTo>
                  <a:pt x="2673604" y="1501406"/>
                </a:lnTo>
                <a:lnTo>
                  <a:pt x="2664168" y="1547545"/>
                </a:lnTo>
                <a:lnTo>
                  <a:pt x="2660929" y="1595666"/>
                </a:lnTo>
                <a:lnTo>
                  <a:pt x="2664168" y="1643786"/>
                </a:lnTo>
                <a:lnTo>
                  <a:pt x="2673604" y="1689938"/>
                </a:lnTo>
                <a:lnTo>
                  <a:pt x="2688806" y="1733689"/>
                </a:lnTo>
                <a:lnTo>
                  <a:pt x="2709367" y="1774634"/>
                </a:lnTo>
                <a:lnTo>
                  <a:pt x="2734843" y="1812353"/>
                </a:lnTo>
                <a:lnTo>
                  <a:pt x="2764840" y="1846402"/>
                </a:lnTo>
                <a:lnTo>
                  <a:pt x="2798915" y="1876374"/>
                </a:lnTo>
                <a:lnTo>
                  <a:pt x="2836646" y="1901850"/>
                </a:lnTo>
                <a:lnTo>
                  <a:pt x="2877616" y="1922399"/>
                </a:lnTo>
                <a:lnTo>
                  <a:pt x="2921393" y="1937600"/>
                </a:lnTo>
                <a:lnTo>
                  <a:pt x="2967571" y="1947024"/>
                </a:lnTo>
                <a:lnTo>
                  <a:pt x="3015716" y="1950262"/>
                </a:lnTo>
                <a:lnTo>
                  <a:pt x="3063862" y="1947024"/>
                </a:lnTo>
                <a:lnTo>
                  <a:pt x="3110026" y="1937600"/>
                </a:lnTo>
                <a:lnTo>
                  <a:pt x="3153816" y="1922399"/>
                </a:lnTo>
                <a:lnTo>
                  <a:pt x="3194786" y="1901850"/>
                </a:lnTo>
                <a:lnTo>
                  <a:pt x="3232518" y="1876374"/>
                </a:lnTo>
                <a:lnTo>
                  <a:pt x="3266592" y="1846402"/>
                </a:lnTo>
                <a:lnTo>
                  <a:pt x="3296577" y="1812353"/>
                </a:lnTo>
                <a:lnTo>
                  <a:pt x="3322066" y="1774634"/>
                </a:lnTo>
                <a:lnTo>
                  <a:pt x="3342627" y="1733689"/>
                </a:lnTo>
                <a:lnTo>
                  <a:pt x="3357829" y="1689938"/>
                </a:lnTo>
                <a:lnTo>
                  <a:pt x="3367265" y="1643786"/>
                </a:lnTo>
                <a:lnTo>
                  <a:pt x="3370503" y="1595666"/>
                </a:lnTo>
                <a:close/>
              </a:path>
              <a:path w="3902709" h="1950720">
                <a:moveTo>
                  <a:pt x="3902608" y="1152423"/>
                </a:moveTo>
                <a:lnTo>
                  <a:pt x="3900322" y="1110322"/>
                </a:lnTo>
                <a:lnTo>
                  <a:pt x="3900208" y="1108100"/>
                </a:lnTo>
                <a:lnTo>
                  <a:pt x="3899992" y="1104303"/>
                </a:lnTo>
                <a:lnTo>
                  <a:pt x="3892334" y="1057643"/>
                </a:lnTo>
                <a:lnTo>
                  <a:pt x="3879900" y="1012710"/>
                </a:lnTo>
                <a:lnTo>
                  <a:pt x="3862984" y="969797"/>
                </a:lnTo>
                <a:lnTo>
                  <a:pt x="3841839" y="929157"/>
                </a:lnTo>
                <a:lnTo>
                  <a:pt x="3816756" y="891095"/>
                </a:lnTo>
                <a:lnTo>
                  <a:pt x="3788003" y="855853"/>
                </a:lnTo>
                <a:lnTo>
                  <a:pt x="3755872" y="823734"/>
                </a:lnTo>
                <a:lnTo>
                  <a:pt x="3720617" y="794994"/>
                </a:lnTo>
                <a:lnTo>
                  <a:pt x="3682530" y="769924"/>
                </a:lnTo>
                <a:lnTo>
                  <a:pt x="3642029" y="748868"/>
                </a:lnTo>
                <a:lnTo>
                  <a:pt x="3598951" y="731875"/>
                </a:lnTo>
                <a:lnTo>
                  <a:pt x="3554006" y="719455"/>
                </a:lnTo>
                <a:lnTo>
                  <a:pt x="3507333" y="711796"/>
                </a:lnTo>
                <a:lnTo>
                  <a:pt x="3459200" y="709180"/>
                </a:lnTo>
                <a:lnTo>
                  <a:pt x="3091103" y="709180"/>
                </a:lnTo>
                <a:lnTo>
                  <a:pt x="3055493" y="705853"/>
                </a:lnTo>
                <a:lnTo>
                  <a:pt x="3022371" y="695883"/>
                </a:lnTo>
                <a:lnTo>
                  <a:pt x="2992564" y="679259"/>
                </a:lnTo>
                <a:lnTo>
                  <a:pt x="2966936" y="655993"/>
                </a:lnTo>
                <a:lnTo>
                  <a:pt x="2762923" y="453720"/>
                </a:lnTo>
                <a:lnTo>
                  <a:pt x="2762923" y="709180"/>
                </a:lnTo>
                <a:lnTo>
                  <a:pt x="1552206" y="709180"/>
                </a:lnTo>
                <a:lnTo>
                  <a:pt x="1552206" y="177292"/>
                </a:lnTo>
                <a:lnTo>
                  <a:pt x="2159787" y="177292"/>
                </a:lnTo>
                <a:lnTo>
                  <a:pt x="2195398" y="180619"/>
                </a:lnTo>
                <a:lnTo>
                  <a:pt x="2228532" y="190588"/>
                </a:lnTo>
                <a:lnTo>
                  <a:pt x="2258326" y="207213"/>
                </a:lnTo>
                <a:lnTo>
                  <a:pt x="2283968" y="230479"/>
                </a:lnTo>
                <a:lnTo>
                  <a:pt x="2762923" y="709180"/>
                </a:lnTo>
                <a:lnTo>
                  <a:pt x="2762923" y="453720"/>
                </a:lnTo>
                <a:lnTo>
                  <a:pt x="2484132" y="177292"/>
                </a:lnTo>
                <a:lnTo>
                  <a:pt x="2408136" y="101942"/>
                </a:lnTo>
                <a:lnTo>
                  <a:pt x="2373096" y="71310"/>
                </a:lnTo>
                <a:lnTo>
                  <a:pt x="2334717" y="45961"/>
                </a:lnTo>
                <a:lnTo>
                  <a:pt x="2293391" y="26035"/>
                </a:lnTo>
                <a:lnTo>
                  <a:pt x="2249474" y="11645"/>
                </a:lnTo>
                <a:lnTo>
                  <a:pt x="2203335" y="2933"/>
                </a:lnTo>
                <a:lnTo>
                  <a:pt x="2155355" y="0"/>
                </a:lnTo>
                <a:lnTo>
                  <a:pt x="1374813" y="0"/>
                </a:lnTo>
                <a:lnTo>
                  <a:pt x="1374813" y="177292"/>
                </a:lnTo>
                <a:lnTo>
                  <a:pt x="1374813" y="709180"/>
                </a:lnTo>
                <a:lnTo>
                  <a:pt x="252793" y="709180"/>
                </a:lnTo>
                <a:lnTo>
                  <a:pt x="731761" y="230479"/>
                </a:lnTo>
                <a:lnTo>
                  <a:pt x="759891" y="207213"/>
                </a:lnTo>
                <a:lnTo>
                  <a:pt x="790524" y="190588"/>
                </a:lnTo>
                <a:lnTo>
                  <a:pt x="822820" y="180619"/>
                </a:lnTo>
                <a:lnTo>
                  <a:pt x="855941" y="177292"/>
                </a:lnTo>
                <a:lnTo>
                  <a:pt x="1374813" y="177292"/>
                </a:lnTo>
                <a:lnTo>
                  <a:pt x="1374813" y="0"/>
                </a:lnTo>
                <a:lnTo>
                  <a:pt x="855941" y="0"/>
                </a:lnTo>
                <a:lnTo>
                  <a:pt x="809498" y="2933"/>
                </a:lnTo>
                <a:lnTo>
                  <a:pt x="763790" y="11645"/>
                </a:lnTo>
                <a:lnTo>
                  <a:pt x="719569" y="26035"/>
                </a:lnTo>
                <a:lnTo>
                  <a:pt x="677557" y="45961"/>
                </a:lnTo>
                <a:lnTo>
                  <a:pt x="638505" y="71310"/>
                </a:lnTo>
                <a:lnTo>
                  <a:pt x="603148" y="101942"/>
                </a:lnTo>
                <a:lnTo>
                  <a:pt x="53213" y="655993"/>
                </a:lnTo>
                <a:lnTo>
                  <a:pt x="13296" y="715276"/>
                </a:lnTo>
                <a:lnTo>
                  <a:pt x="0" y="784529"/>
                </a:lnTo>
                <a:lnTo>
                  <a:pt x="0" y="1241069"/>
                </a:lnTo>
                <a:lnTo>
                  <a:pt x="3251" y="1289024"/>
                </a:lnTo>
                <a:lnTo>
                  <a:pt x="12725" y="1335062"/>
                </a:lnTo>
                <a:lnTo>
                  <a:pt x="27990" y="1378750"/>
                </a:lnTo>
                <a:lnTo>
                  <a:pt x="48615" y="1419682"/>
                </a:lnTo>
                <a:lnTo>
                  <a:pt x="74168" y="1457413"/>
                </a:lnTo>
                <a:lnTo>
                  <a:pt x="104216" y="1491500"/>
                </a:lnTo>
                <a:lnTo>
                  <a:pt x="138328" y="1521536"/>
                </a:lnTo>
                <a:lnTo>
                  <a:pt x="176085" y="1547075"/>
                </a:lnTo>
                <a:lnTo>
                  <a:pt x="217030" y="1567688"/>
                </a:lnTo>
                <a:lnTo>
                  <a:pt x="260756" y="1582940"/>
                </a:lnTo>
                <a:lnTo>
                  <a:pt x="306819" y="1592414"/>
                </a:lnTo>
                <a:lnTo>
                  <a:pt x="354799" y="1595666"/>
                </a:lnTo>
                <a:lnTo>
                  <a:pt x="399148" y="1595666"/>
                </a:lnTo>
                <a:lnTo>
                  <a:pt x="401370" y="1548536"/>
                </a:lnTo>
                <a:lnTo>
                  <a:pt x="407898" y="1502714"/>
                </a:lnTo>
                <a:lnTo>
                  <a:pt x="418553" y="1458391"/>
                </a:lnTo>
                <a:lnTo>
                  <a:pt x="433108" y="1415783"/>
                </a:lnTo>
                <a:lnTo>
                  <a:pt x="451370" y="1375079"/>
                </a:lnTo>
                <a:lnTo>
                  <a:pt x="473138" y="1336471"/>
                </a:lnTo>
                <a:lnTo>
                  <a:pt x="498221" y="1300175"/>
                </a:lnTo>
                <a:lnTo>
                  <a:pt x="526415" y="1266380"/>
                </a:lnTo>
                <a:lnTo>
                  <a:pt x="557517" y="1235303"/>
                </a:lnTo>
                <a:lnTo>
                  <a:pt x="591324" y="1207122"/>
                </a:lnTo>
                <a:lnTo>
                  <a:pt x="627646" y="1182052"/>
                </a:lnTo>
                <a:lnTo>
                  <a:pt x="666267" y="1160297"/>
                </a:lnTo>
                <a:lnTo>
                  <a:pt x="706996" y="1142034"/>
                </a:lnTo>
                <a:lnTo>
                  <a:pt x="749642" y="1127493"/>
                </a:lnTo>
                <a:lnTo>
                  <a:pt x="793978" y="1116850"/>
                </a:lnTo>
                <a:lnTo>
                  <a:pt x="839825" y="1110322"/>
                </a:lnTo>
                <a:lnTo>
                  <a:pt x="886980" y="1108100"/>
                </a:lnTo>
                <a:lnTo>
                  <a:pt x="934135" y="1110322"/>
                </a:lnTo>
                <a:lnTo>
                  <a:pt x="979982" y="1116850"/>
                </a:lnTo>
                <a:lnTo>
                  <a:pt x="1024331" y="1127493"/>
                </a:lnTo>
                <a:lnTo>
                  <a:pt x="1066965" y="1142034"/>
                </a:lnTo>
                <a:lnTo>
                  <a:pt x="1107694" y="1160297"/>
                </a:lnTo>
                <a:lnTo>
                  <a:pt x="1146314" y="1182052"/>
                </a:lnTo>
                <a:lnTo>
                  <a:pt x="1182636" y="1207122"/>
                </a:lnTo>
                <a:lnTo>
                  <a:pt x="1216444" y="1235303"/>
                </a:lnTo>
                <a:lnTo>
                  <a:pt x="1247546" y="1266380"/>
                </a:lnTo>
                <a:lnTo>
                  <a:pt x="1275740" y="1300175"/>
                </a:lnTo>
                <a:lnTo>
                  <a:pt x="1300822" y="1336471"/>
                </a:lnTo>
                <a:lnTo>
                  <a:pt x="1322603" y="1375079"/>
                </a:lnTo>
                <a:lnTo>
                  <a:pt x="1340866" y="1415783"/>
                </a:lnTo>
                <a:lnTo>
                  <a:pt x="1355420" y="1458391"/>
                </a:lnTo>
                <a:lnTo>
                  <a:pt x="1366062" y="1502714"/>
                </a:lnTo>
                <a:lnTo>
                  <a:pt x="1372590" y="1548536"/>
                </a:lnTo>
                <a:lnTo>
                  <a:pt x="1374813" y="1595666"/>
                </a:lnTo>
                <a:lnTo>
                  <a:pt x="2527884" y="1595666"/>
                </a:lnTo>
                <a:lnTo>
                  <a:pt x="2530106" y="1548536"/>
                </a:lnTo>
                <a:lnTo>
                  <a:pt x="2536634" y="1502714"/>
                </a:lnTo>
                <a:lnTo>
                  <a:pt x="2547277" y="1458391"/>
                </a:lnTo>
                <a:lnTo>
                  <a:pt x="2561831" y="1415783"/>
                </a:lnTo>
                <a:lnTo>
                  <a:pt x="2580094" y="1375079"/>
                </a:lnTo>
                <a:lnTo>
                  <a:pt x="2601874" y="1336471"/>
                </a:lnTo>
                <a:lnTo>
                  <a:pt x="2626957" y="1300175"/>
                </a:lnTo>
                <a:lnTo>
                  <a:pt x="2655151" y="1266380"/>
                </a:lnTo>
                <a:lnTo>
                  <a:pt x="2686253" y="1235303"/>
                </a:lnTo>
                <a:lnTo>
                  <a:pt x="2720060" y="1207122"/>
                </a:lnTo>
                <a:lnTo>
                  <a:pt x="2756382" y="1182052"/>
                </a:lnTo>
                <a:lnTo>
                  <a:pt x="2795003" y="1160297"/>
                </a:lnTo>
                <a:lnTo>
                  <a:pt x="2835732" y="1142034"/>
                </a:lnTo>
                <a:lnTo>
                  <a:pt x="2878366" y="1127493"/>
                </a:lnTo>
                <a:lnTo>
                  <a:pt x="2922714" y="1116850"/>
                </a:lnTo>
                <a:lnTo>
                  <a:pt x="2968561" y="1110322"/>
                </a:lnTo>
                <a:lnTo>
                  <a:pt x="3015716" y="1108100"/>
                </a:lnTo>
                <a:lnTo>
                  <a:pt x="3062871" y="1110322"/>
                </a:lnTo>
                <a:lnTo>
                  <a:pt x="3108718" y="1116850"/>
                </a:lnTo>
                <a:lnTo>
                  <a:pt x="3153054" y="1127493"/>
                </a:lnTo>
                <a:lnTo>
                  <a:pt x="3195688" y="1142034"/>
                </a:lnTo>
                <a:lnTo>
                  <a:pt x="3236417" y="1160297"/>
                </a:lnTo>
                <a:lnTo>
                  <a:pt x="3275025" y="1182052"/>
                </a:lnTo>
                <a:lnTo>
                  <a:pt x="3311347" y="1207122"/>
                </a:lnTo>
                <a:lnTo>
                  <a:pt x="3345142" y="1235303"/>
                </a:lnTo>
                <a:lnTo>
                  <a:pt x="3376244" y="1266380"/>
                </a:lnTo>
                <a:lnTo>
                  <a:pt x="3404425" y="1300175"/>
                </a:lnTo>
                <a:lnTo>
                  <a:pt x="3429495" y="1336471"/>
                </a:lnTo>
                <a:lnTo>
                  <a:pt x="3451275" y="1375079"/>
                </a:lnTo>
                <a:lnTo>
                  <a:pt x="3469525" y="1415783"/>
                </a:lnTo>
                <a:lnTo>
                  <a:pt x="3484080" y="1458391"/>
                </a:lnTo>
                <a:lnTo>
                  <a:pt x="3494722" y="1502714"/>
                </a:lnTo>
                <a:lnTo>
                  <a:pt x="3501250" y="1548536"/>
                </a:lnTo>
                <a:lnTo>
                  <a:pt x="3503472" y="1595666"/>
                </a:lnTo>
                <a:lnTo>
                  <a:pt x="3725214" y="1595666"/>
                </a:lnTo>
                <a:lnTo>
                  <a:pt x="3772230" y="1589303"/>
                </a:lnTo>
                <a:lnTo>
                  <a:pt x="3814572" y="1571371"/>
                </a:lnTo>
                <a:lnTo>
                  <a:pt x="3850500" y="1543583"/>
                </a:lnTo>
                <a:lnTo>
                  <a:pt x="3878300" y="1507680"/>
                </a:lnTo>
                <a:lnTo>
                  <a:pt x="3896245" y="1465364"/>
                </a:lnTo>
                <a:lnTo>
                  <a:pt x="3902608" y="1418374"/>
                </a:lnTo>
                <a:lnTo>
                  <a:pt x="3902608" y="1152423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86928" y="4809744"/>
            <a:ext cx="71755" cy="1666239"/>
          </a:xfrm>
          <a:custGeom>
            <a:avLst/>
            <a:gdLst/>
            <a:ahLst/>
            <a:cxnLst/>
            <a:rect l="l" t="t" r="r" b="b"/>
            <a:pathLst>
              <a:path w="71754" h="1666239">
                <a:moveTo>
                  <a:pt x="71627" y="0"/>
                </a:moveTo>
                <a:lnTo>
                  <a:pt x="0" y="0"/>
                </a:lnTo>
                <a:lnTo>
                  <a:pt x="0" y="1665731"/>
                </a:lnTo>
                <a:lnTo>
                  <a:pt x="71627" y="1665731"/>
                </a:lnTo>
                <a:lnTo>
                  <a:pt x="71627" y="0"/>
                </a:lnTo>
                <a:close/>
              </a:path>
            </a:pathLst>
          </a:custGeom>
          <a:solidFill>
            <a:srgbClr val="B4C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63068"/>
            <a:ext cx="12192000" cy="838200"/>
          </a:xfrm>
          <a:custGeom>
            <a:avLst/>
            <a:gdLst/>
            <a:ahLst/>
            <a:cxnLst/>
            <a:rect l="l" t="t" r="r" b="b"/>
            <a:pathLst>
              <a:path w="12192000" h="838200">
                <a:moveTo>
                  <a:pt x="12192000" y="0"/>
                </a:moveTo>
                <a:lnTo>
                  <a:pt x="0" y="0"/>
                </a:lnTo>
                <a:lnTo>
                  <a:pt x="0" y="838200"/>
                </a:lnTo>
                <a:lnTo>
                  <a:pt x="12192000" y="838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-28575" y="6088762"/>
            <a:ext cx="12249150" cy="721995"/>
            <a:chOff x="-28575" y="6088762"/>
            <a:chExt cx="12249150" cy="721995"/>
          </a:xfrm>
        </p:grpSpPr>
        <p:sp>
          <p:nvSpPr>
            <p:cNvPr id="7" name="object 7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12192000" y="0"/>
                  </a:moveTo>
                  <a:lnTo>
                    <a:pt x="0" y="129838"/>
                  </a:lnTo>
                  <a:lnTo>
                    <a:pt x="0" y="664461"/>
                  </a:lnTo>
                  <a:lnTo>
                    <a:pt x="12192000" y="66446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1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0" y="129838"/>
                  </a:moveTo>
                  <a:lnTo>
                    <a:pt x="12192000" y="0"/>
                  </a:lnTo>
                </a:path>
                <a:path w="12192000" h="664845">
                  <a:moveTo>
                    <a:pt x="12192000" y="664461"/>
                  </a:moveTo>
                  <a:lnTo>
                    <a:pt x="0" y="664461"/>
                  </a:lnTo>
                </a:path>
              </a:pathLst>
            </a:custGeom>
            <a:ln w="57150">
              <a:solidFill>
                <a:srgbClr val="AEABA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438145" y="402793"/>
            <a:ext cx="74695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54" dirty="0"/>
              <a:t>Top</a:t>
            </a:r>
            <a:r>
              <a:rPr spc="114" dirty="0"/>
              <a:t> </a:t>
            </a:r>
            <a:r>
              <a:rPr spc="265" dirty="0"/>
              <a:t>Reasons</a:t>
            </a:r>
            <a:r>
              <a:rPr spc="130" dirty="0"/>
              <a:t> </a:t>
            </a:r>
            <a:r>
              <a:rPr spc="165" dirty="0"/>
              <a:t>for</a:t>
            </a:r>
            <a:r>
              <a:rPr spc="120" dirty="0"/>
              <a:t> </a:t>
            </a:r>
            <a:r>
              <a:rPr spc="260" dirty="0"/>
              <a:t>Claims</a:t>
            </a:r>
            <a:r>
              <a:rPr spc="110" dirty="0"/>
              <a:t> </a:t>
            </a:r>
            <a:r>
              <a:rPr spc="229" dirty="0"/>
              <a:t>Denials</a:t>
            </a:r>
            <a:r>
              <a:rPr spc="130" dirty="0"/>
              <a:t> </a:t>
            </a:r>
            <a:r>
              <a:rPr spc="285" dirty="0"/>
              <a:t>and</a:t>
            </a:r>
            <a:r>
              <a:rPr spc="130" dirty="0"/>
              <a:t> </a:t>
            </a:r>
            <a:r>
              <a:rPr spc="320" dirty="0"/>
              <a:t>How</a:t>
            </a:r>
            <a:r>
              <a:rPr spc="114" dirty="0"/>
              <a:t> </a:t>
            </a:r>
            <a:r>
              <a:rPr spc="210" dirty="0"/>
              <a:t>to</a:t>
            </a:r>
            <a:r>
              <a:rPr spc="120" dirty="0"/>
              <a:t> </a:t>
            </a:r>
            <a:r>
              <a:rPr spc="240" dirty="0"/>
              <a:t>Avoid</a:t>
            </a:r>
            <a:r>
              <a:rPr spc="130" dirty="0"/>
              <a:t> </a:t>
            </a:r>
            <a:r>
              <a:rPr spc="290" dirty="0"/>
              <a:t>Them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7752111" y="3829473"/>
            <a:ext cx="948690" cy="1017269"/>
            <a:chOff x="7752111" y="3829473"/>
            <a:chExt cx="948690" cy="1017269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2111" y="3914264"/>
              <a:ext cx="191369" cy="2414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52111" y="4196781"/>
              <a:ext cx="191369" cy="24142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52111" y="4493425"/>
              <a:ext cx="191369" cy="2414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08827" y="3914264"/>
              <a:ext cx="191369" cy="2414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08827" y="4196781"/>
              <a:ext cx="191369" cy="24142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08827" y="4493425"/>
              <a:ext cx="191369" cy="24142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985881" y="3829473"/>
              <a:ext cx="480695" cy="1017269"/>
            </a:xfrm>
            <a:custGeom>
              <a:avLst/>
              <a:gdLst/>
              <a:ahLst/>
              <a:cxnLst/>
              <a:rect l="l" t="t" r="r" b="b"/>
              <a:pathLst>
                <a:path w="480695" h="1017270">
                  <a:moveTo>
                    <a:pt x="424009" y="0"/>
                  </a:moveTo>
                  <a:lnTo>
                    <a:pt x="56534" y="0"/>
                  </a:lnTo>
                  <a:lnTo>
                    <a:pt x="16558" y="16567"/>
                  </a:lnTo>
                  <a:lnTo>
                    <a:pt x="0" y="56538"/>
                  </a:lnTo>
                  <a:lnTo>
                    <a:pt x="0" y="960595"/>
                  </a:lnTo>
                  <a:lnTo>
                    <a:pt x="16558" y="1000549"/>
                  </a:lnTo>
                  <a:lnTo>
                    <a:pt x="56535" y="1017098"/>
                  </a:lnTo>
                  <a:lnTo>
                    <a:pt x="424010" y="1017098"/>
                  </a:lnTo>
                  <a:lnTo>
                    <a:pt x="446016" y="1012658"/>
                  </a:lnTo>
                  <a:lnTo>
                    <a:pt x="463986" y="1000549"/>
                  </a:lnTo>
                  <a:lnTo>
                    <a:pt x="476101" y="982589"/>
                  </a:lnTo>
                  <a:lnTo>
                    <a:pt x="480544" y="960595"/>
                  </a:lnTo>
                  <a:lnTo>
                    <a:pt x="480544" y="946469"/>
                  </a:lnTo>
                  <a:lnTo>
                    <a:pt x="240272" y="946469"/>
                  </a:lnTo>
                  <a:lnTo>
                    <a:pt x="190757" y="936479"/>
                  </a:lnTo>
                  <a:lnTo>
                    <a:pt x="150325" y="909234"/>
                  </a:lnTo>
                  <a:lnTo>
                    <a:pt x="123065" y="868823"/>
                  </a:lnTo>
                  <a:lnTo>
                    <a:pt x="113069" y="819336"/>
                  </a:lnTo>
                  <a:lnTo>
                    <a:pt x="123065" y="769853"/>
                  </a:lnTo>
                  <a:lnTo>
                    <a:pt x="150324" y="729442"/>
                  </a:lnTo>
                  <a:lnTo>
                    <a:pt x="190757" y="702195"/>
                  </a:lnTo>
                  <a:lnTo>
                    <a:pt x="240272" y="692203"/>
                  </a:lnTo>
                  <a:lnTo>
                    <a:pt x="480544" y="692203"/>
                  </a:lnTo>
                  <a:lnTo>
                    <a:pt x="480544" y="635699"/>
                  </a:lnTo>
                  <a:lnTo>
                    <a:pt x="240272" y="635699"/>
                  </a:lnTo>
                  <a:lnTo>
                    <a:pt x="190757" y="625709"/>
                  </a:lnTo>
                  <a:lnTo>
                    <a:pt x="150324" y="598464"/>
                  </a:lnTo>
                  <a:lnTo>
                    <a:pt x="123065" y="558054"/>
                  </a:lnTo>
                  <a:lnTo>
                    <a:pt x="113069" y="508566"/>
                  </a:lnTo>
                  <a:lnTo>
                    <a:pt x="123065" y="459084"/>
                  </a:lnTo>
                  <a:lnTo>
                    <a:pt x="150324" y="418673"/>
                  </a:lnTo>
                  <a:lnTo>
                    <a:pt x="190757" y="391425"/>
                  </a:lnTo>
                  <a:lnTo>
                    <a:pt x="240272" y="381434"/>
                  </a:lnTo>
                  <a:lnTo>
                    <a:pt x="480544" y="381434"/>
                  </a:lnTo>
                  <a:lnTo>
                    <a:pt x="480544" y="324930"/>
                  </a:lnTo>
                  <a:lnTo>
                    <a:pt x="240272" y="324930"/>
                  </a:lnTo>
                  <a:lnTo>
                    <a:pt x="190757" y="314940"/>
                  </a:lnTo>
                  <a:lnTo>
                    <a:pt x="150324" y="287695"/>
                  </a:lnTo>
                  <a:lnTo>
                    <a:pt x="123065" y="247285"/>
                  </a:lnTo>
                  <a:lnTo>
                    <a:pt x="113069" y="197797"/>
                  </a:lnTo>
                  <a:lnTo>
                    <a:pt x="123064" y="148315"/>
                  </a:lnTo>
                  <a:lnTo>
                    <a:pt x="150324" y="107904"/>
                  </a:lnTo>
                  <a:lnTo>
                    <a:pt x="190757" y="80656"/>
                  </a:lnTo>
                  <a:lnTo>
                    <a:pt x="240272" y="70664"/>
                  </a:lnTo>
                  <a:lnTo>
                    <a:pt x="480544" y="70664"/>
                  </a:lnTo>
                  <a:lnTo>
                    <a:pt x="480544" y="56538"/>
                  </a:lnTo>
                  <a:lnTo>
                    <a:pt x="476101" y="34539"/>
                  </a:lnTo>
                  <a:lnTo>
                    <a:pt x="463985" y="16567"/>
                  </a:lnTo>
                  <a:lnTo>
                    <a:pt x="446015" y="4445"/>
                  </a:lnTo>
                  <a:lnTo>
                    <a:pt x="424009" y="0"/>
                  </a:lnTo>
                  <a:close/>
                </a:path>
                <a:path w="480695" h="1017270">
                  <a:moveTo>
                    <a:pt x="480544" y="692203"/>
                  </a:moveTo>
                  <a:lnTo>
                    <a:pt x="240272" y="692203"/>
                  </a:lnTo>
                  <a:lnTo>
                    <a:pt x="289782" y="702195"/>
                  </a:lnTo>
                  <a:lnTo>
                    <a:pt x="330215" y="729442"/>
                  </a:lnTo>
                  <a:lnTo>
                    <a:pt x="357477" y="769853"/>
                  </a:lnTo>
                  <a:lnTo>
                    <a:pt x="367475" y="819336"/>
                  </a:lnTo>
                  <a:lnTo>
                    <a:pt x="357478" y="868823"/>
                  </a:lnTo>
                  <a:lnTo>
                    <a:pt x="330215" y="909234"/>
                  </a:lnTo>
                  <a:lnTo>
                    <a:pt x="289782" y="936479"/>
                  </a:lnTo>
                  <a:lnTo>
                    <a:pt x="240272" y="946469"/>
                  </a:lnTo>
                  <a:lnTo>
                    <a:pt x="480544" y="946469"/>
                  </a:lnTo>
                  <a:lnTo>
                    <a:pt x="480544" y="692203"/>
                  </a:lnTo>
                  <a:close/>
                </a:path>
                <a:path w="480695" h="1017270">
                  <a:moveTo>
                    <a:pt x="480544" y="381434"/>
                  </a:moveTo>
                  <a:lnTo>
                    <a:pt x="240272" y="381434"/>
                  </a:lnTo>
                  <a:lnTo>
                    <a:pt x="289781" y="391425"/>
                  </a:lnTo>
                  <a:lnTo>
                    <a:pt x="330215" y="418673"/>
                  </a:lnTo>
                  <a:lnTo>
                    <a:pt x="357477" y="459084"/>
                  </a:lnTo>
                  <a:lnTo>
                    <a:pt x="367475" y="508566"/>
                  </a:lnTo>
                  <a:lnTo>
                    <a:pt x="357477" y="558054"/>
                  </a:lnTo>
                  <a:lnTo>
                    <a:pt x="330215" y="598464"/>
                  </a:lnTo>
                  <a:lnTo>
                    <a:pt x="289782" y="625709"/>
                  </a:lnTo>
                  <a:lnTo>
                    <a:pt x="240272" y="635699"/>
                  </a:lnTo>
                  <a:lnTo>
                    <a:pt x="480544" y="635699"/>
                  </a:lnTo>
                  <a:lnTo>
                    <a:pt x="480544" y="381434"/>
                  </a:lnTo>
                  <a:close/>
                </a:path>
                <a:path w="480695" h="1017270">
                  <a:moveTo>
                    <a:pt x="480544" y="70664"/>
                  </a:moveTo>
                  <a:lnTo>
                    <a:pt x="240272" y="70664"/>
                  </a:lnTo>
                  <a:lnTo>
                    <a:pt x="289781" y="80656"/>
                  </a:lnTo>
                  <a:lnTo>
                    <a:pt x="330215" y="107904"/>
                  </a:lnTo>
                  <a:lnTo>
                    <a:pt x="357477" y="148315"/>
                  </a:lnTo>
                  <a:lnTo>
                    <a:pt x="367475" y="197797"/>
                  </a:lnTo>
                  <a:lnTo>
                    <a:pt x="357477" y="247285"/>
                  </a:lnTo>
                  <a:lnTo>
                    <a:pt x="330215" y="287695"/>
                  </a:lnTo>
                  <a:lnTo>
                    <a:pt x="289781" y="314940"/>
                  </a:lnTo>
                  <a:lnTo>
                    <a:pt x="240272" y="324930"/>
                  </a:lnTo>
                  <a:lnTo>
                    <a:pt x="480544" y="324930"/>
                  </a:lnTo>
                  <a:lnTo>
                    <a:pt x="480544" y="70664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347751" y="1110741"/>
          <a:ext cx="11484609" cy="2395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b="1" spc="1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Denial</a:t>
                      </a:r>
                      <a:r>
                        <a:rPr sz="1200" b="1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Reason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b="1" spc="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Avoid</a:t>
                      </a:r>
                      <a:r>
                        <a:rPr sz="1200" b="1" spc="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1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Invalid</a:t>
                      </a:r>
                      <a:r>
                        <a:rPr sz="1200" spc="204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Driver’s</a:t>
                      </a:r>
                      <a:r>
                        <a:rPr sz="1200" spc="1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License</a:t>
                      </a:r>
                      <a:r>
                        <a:rPr sz="1200" spc="229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Number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spc="85" dirty="0">
                          <a:latin typeface="Century Gothic"/>
                          <a:cs typeface="Century Gothic"/>
                        </a:rPr>
                        <a:t>Ensuring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driver’s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name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license</a:t>
                      </a:r>
                      <a:r>
                        <a:rPr sz="1200" spc="6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number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matches</a:t>
                      </a:r>
                      <a:r>
                        <a:rPr sz="1200" spc="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Complicore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Invalid</a:t>
                      </a:r>
                      <a:r>
                        <a:rPr sz="1200" spc="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Vehicle</a:t>
                      </a:r>
                      <a:r>
                        <a:rPr sz="1200" spc="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Number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spc="85" dirty="0">
                          <a:latin typeface="Century Gothic"/>
                          <a:cs typeface="Century Gothic"/>
                        </a:rPr>
                        <a:t>Ensuring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vehicle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matches</a:t>
                      </a:r>
                      <a:r>
                        <a:rPr sz="1200" spc="8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Complicore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Invalid</a:t>
                      </a:r>
                      <a:r>
                        <a:rPr sz="1200" spc="1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Rider</a:t>
                      </a:r>
                      <a:r>
                        <a:rPr sz="1200" spc="9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Call</a:t>
                      </a:r>
                      <a:r>
                        <a:rPr sz="1200" spc="1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Time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200" spc="85" dirty="0">
                          <a:latin typeface="Century Gothic"/>
                          <a:cs typeface="Century Gothic"/>
                        </a:rPr>
                        <a:t>Ensuring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85" dirty="0">
                          <a:latin typeface="Century Gothic"/>
                          <a:cs typeface="Century Gothic"/>
                        </a:rPr>
                        <a:t>this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field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100" dirty="0">
                          <a:latin typeface="Century Gothic"/>
                          <a:cs typeface="Century Gothic"/>
                        </a:rPr>
                        <a:t>is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completed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trip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5" dirty="0">
                          <a:latin typeface="Century Gothic"/>
                          <a:cs typeface="Century Gothic"/>
                        </a:rPr>
                        <a:t>log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45" dirty="0">
                          <a:latin typeface="Century Gothic"/>
                          <a:cs typeface="Century Gothic"/>
                        </a:rPr>
                        <a:t>Insufficient</a:t>
                      </a:r>
                      <a:r>
                        <a:rPr sz="1200" spc="7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Information</a:t>
                      </a:r>
                      <a:r>
                        <a:rPr sz="1200" spc="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provided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to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Approve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entury Gothic"/>
                          <a:cs typeface="Century Gothic"/>
                        </a:rPr>
                        <a:t>Charge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85" dirty="0">
                          <a:latin typeface="Century Gothic"/>
                          <a:cs typeface="Century Gothic"/>
                        </a:rPr>
                        <a:t>Ensuring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you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include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all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required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information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(Ex: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70" dirty="0">
                          <a:latin typeface="Century Gothic"/>
                          <a:cs typeface="Century Gothic"/>
                        </a:rPr>
                        <a:t>submitting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Modivcare</a:t>
                      </a:r>
                      <a:r>
                        <a:rPr sz="1200" spc="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trip</a:t>
                      </a:r>
                      <a:r>
                        <a:rPr sz="1200" spc="2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log,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ensuring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65" dirty="0">
                          <a:latin typeface="Century Gothic"/>
                          <a:cs typeface="Century Gothic"/>
                        </a:rPr>
                        <a:t>trip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log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100" dirty="0">
                          <a:latin typeface="Century Gothic"/>
                          <a:cs typeface="Century Gothic"/>
                        </a:rPr>
                        <a:t>is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filled</a:t>
                      </a:r>
                      <a:r>
                        <a:rPr sz="1200" spc="7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out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completely)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marR="4064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Claim</a:t>
                      </a:r>
                      <a:r>
                        <a:rPr sz="1200" spc="7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was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submitted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more</a:t>
                      </a:r>
                      <a:r>
                        <a:rPr sz="1200" spc="6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than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6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contracted 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number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 of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days</a:t>
                      </a:r>
                      <a:r>
                        <a:rPr sz="1200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after the</a:t>
                      </a:r>
                      <a:r>
                        <a:rPr sz="12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65" dirty="0">
                          <a:latin typeface="Century Gothic"/>
                          <a:cs typeface="Century Gothic"/>
                        </a:rPr>
                        <a:t>trip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date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200" spc="75" dirty="0">
                          <a:latin typeface="Century Gothic"/>
                          <a:cs typeface="Century Gothic"/>
                        </a:rPr>
                        <a:t>Be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timely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70" dirty="0">
                          <a:latin typeface="Century Gothic"/>
                          <a:cs typeface="Century Gothic"/>
                        </a:rPr>
                        <a:t>with</a:t>
                      </a:r>
                      <a:r>
                        <a:rPr sz="1200" spc="3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your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claims;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sooner</a:t>
                      </a:r>
                      <a:r>
                        <a:rPr sz="1200" spc="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you</a:t>
                      </a:r>
                      <a:r>
                        <a:rPr sz="1200" spc="5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80" dirty="0">
                          <a:latin typeface="Century Gothic"/>
                          <a:cs typeface="Century Gothic"/>
                        </a:rPr>
                        <a:t>submit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correctly,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sooner</a:t>
                      </a:r>
                      <a:r>
                        <a:rPr sz="1200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200" spc="4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claim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75" dirty="0">
                          <a:latin typeface="Century Gothic"/>
                          <a:cs typeface="Century Gothic"/>
                        </a:rPr>
                        <a:t>will</a:t>
                      </a:r>
                      <a:r>
                        <a:rPr sz="1200" spc="5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10" dirty="0">
                          <a:latin typeface="Century Gothic"/>
                          <a:cs typeface="Century Gothic"/>
                        </a:rPr>
                        <a:t>be</a:t>
                      </a:r>
                      <a:r>
                        <a:rPr sz="1200" spc="4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-20" dirty="0">
                          <a:latin typeface="Century Gothic"/>
                          <a:cs typeface="Century Gothic"/>
                        </a:rPr>
                        <a:t>paid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9312656" y="6332931"/>
            <a:ext cx="2618740" cy="3041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spc="125" dirty="0">
                <a:solidFill>
                  <a:srgbClr val="F1F1F1"/>
                </a:solidFill>
                <a:latin typeface="Century Gothic"/>
                <a:cs typeface="Century Gothic"/>
              </a:rPr>
              <a:t>Billing</a:t>
            </a:r>
            <a:r>
              <a:rPr sz="1800" spc="9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1F1F1"/>
                </a:solidFill>
                <a:latin typeface="Century Gothic"/>
                <a:cs typeface="Century Gothic"/>
              </a:rPr>
              <a:t>and</a:t>
            </a:r>
            <a:r>
              <a:rPr sz="1800" spc="4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1F1F1"/>
                </a:solidFill>
                <a:latin typeface="Century Gothic"/>
                <a:cs typeface="Century Gothic"/>
              </a:rPr>
              <a:t>Claims</a:t>
            </a:r>
            <a:r>
              <a:rPr sz="1800" spc="6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114" dirty="0">
                <a:solidFill>
                  <a:srgbClr val="F1F1F1"/>
                </a:solidFill>
                <a:latin typeface="Century Gothic"/>
                <a:cs typeface="Century Gothic"/>
              </a:rPr>
              <a:t>Tips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143" y="236220"/>
            <a:ext cx="11383010" cy="5600700"/>
          </a:xfrm>
          <a:custGeom>
            <a:avLst/>
            <a:gdLst/>
            <a:ahLst/>
            <a:cxnLst/>
            <a:rect l="l" t="t" r="r" b="b"/>
            <a:pathLst>
              <a:path w="11383010" h="5600700">
                <a:moveTo>
                  <a:pt x="9982581" y="0"/>
                </a:moveTo>
                <a:lnTo>
                  <a:pt x="1400175" y="0"/>
                </a:lnTo>
                <a:lnTo>
                  <a:pt x="0" y="2800350"/>
                </a:lnTo>
                <a:lnTo>
                  <a:pt x="1400175" y="5600700"/>
                </a:lnTo>
                <a:lnTo>
                  <a:pt x="9982581" y="5600700"/>
                </a:lnTo>
                <a:lnTo>
                  <a:pt x="11382756" y="2800350"/>
                </a:lnTo>
                <a:lnTo>
                  <a:pt x="9982581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28575" y="6088762"/>
            <a:ext cx="12249150" cy="721995"/>
            <a:chOff x="-28575" y="6088762"/>
            <a:chExt cx="12249150" cy="721995"/>
          </a:xfrm>
        </p:grpSpPr>
        <p:sp>
          <p:nvSpPr>
            <p:cNvPr id="4" name="object 4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12192000" y="0"/>
                  </a:moveTo>
                  <a:lnTo>
                    <a:pt x="0" y="129838"/>
                  </a:lnTo>
                  <a:lnTo>
                    <a:pt x="0" y="664461"/>
                  </a:lnTo>
                  <a:lnTo>
                    <a:pt x="12192000" y="66446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1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0" y="129838"/>
                  </a:moveTo>
                  <a:lnTo>
                    <a:pt x="12192000" y="0"/>
                  </a:lnTo>
                </a:path>
                <a:path w="12192000" h="664845">
                  <a:moveTo>
                    <a:pt x="12192000" y="664461"/>
                  </a:moveTo>
                  <a:lnTo>
                    <a:pt x="0" y="664461"/>
                  </a:lnTo>
                </a:path>
              </a:pathLst>
            </a:custGeom>
            <a:ln w="57150">
              <a:solidFill>
                <a:srgbClr val="AEABA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60238" y="520446"/>
            <a:ext cx="1271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200" dirty="0">
                <a:solidFill>
                  <a:srgbClr val="000000"/>
                </a:solidFill>
              </a:rPr>
              <a:t>Reminder!</a:t>
            </a:r>
            <a:endParaRPr sz="1800"/>
          </a:p>
        </p:txBody>
      </p:sp>
      <p:sp>
        <p:nvSpPr>
          <p:cNvPr id="8" name="object 8"/>
          <p:cNvSpPr txBox="1"/>
          <p:nvPr/>
        </p:nvSpPr>
        <p:spPr>
          <a:xfrm>
            <a:off x="9312656" y="6332931"/>
            <a:ext cx="2618740" cy="3041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spc="125" dirty="0">
                <a:solidFill>
                  <a:srgbClr val="F1F1F1"/>
                </a:solidFill>
                <a:latin typeface="Century Gothic"/>
                <a:cs typeface="Century Gothic"/>
              </a:rPr>
              <a:t>Billing</a:t>
            </a:r>
            <a:r>
              <a:rPr sz="1800" spc="9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1F1F1"/>
                </a:solidFill>
                <a:latin typeface="Century Gothic"/>
                <a:cs typeface="Century Gothic"/>
              </a:rPr>
              <a:t>and</a:t>
            </a:r>
            <a:r>
              <a:rPr sz="1800" spc="4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1F1F1"/>
                </a:solidFill>
                <a:latin typeface="Century Gothic"/>
                <a:cs typeface="Century Gothic"/>
              </a:rPr>
              <a:t>Claims</a:t>
            </a:r>
            <a:r>
              <a:rPr sz="1800" spc="6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114" dirty="0">
                <a:solidFill>
                  <a:srgbClr val="F1F1F1"/>
                </a:solidFill>
                <a:latin typeface="Century Gothic"/>
                <a:cs typeface="Century Gothic"/>
              </a:rPr>
              <a:t>Tips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80107" y="1069085"/>
            <a:ext cx="842645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marR="46355" indent="-3175" algn="ctr">
              <a:lnSpc>
                <a:spcPct val="100000"/>
              </a:lnSpc>
              <a:spcBef>
                <a:spcPts val="100"/>
              </a:spcBef>
            </a:pPr>
            <a:r>
              <a:rPr sz="1800" spc="90" dirty="0">
                <a:latin typeface="Century Gothic"/>
                <a:cs typeface="Century Gothic"/>
              </a:rPr>
              <a:t>The</a:t>
            </a:r>
            <a:r>
              <a:rPr sz="1800" spc="17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National</a:t>
            </a:r>
            <a:r>
              <a:rPr sz="1800" spc="135" dirty="0">
                <a:latin typeface="Century Gothic"/>
                <a:cs typeface="Century Gothic"/>
              </a:rPr>
              <a:t> </a:t>
            </a:r>
            <a:r>
              <a:rPr sz="1800" spc="50" dirty="0">
                <a:latin typeface="Century Gothic"/>
                <a:cs typeface="Century Gothic"/>
              </a:rPr>
              <a:t>Health</a:t>
            </a:r>
            <a:r>
              <a:rPr sz="1800" spc="1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Emergency</a:t>
            </a:r>
            <a:r>
              <a:rPr sz="1800" spc="16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established</a:t>
            </a:r>
            <a:r>
              <a:rPr sz="1800" spc="14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for</a:t>
            </a:r>
            <a:r>
              <a:rPr sz="1800" spc="17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</a:t>
            </a:r>
            <a:r>
              <a:rPr sz="1800" spc="1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management</a:t>
            </a:r>
            <a:r>
              <a:rPr sz="1800" spc="125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of </a:t>
            </a:r>
            <a:r>
              <a:rPr sz="1800" dirty="0">
                <a:latin typeface="Century Gothic"/>
                <a:cs typeface="Century Gothic"/>
              </a:rPr>
              <a:t>COVID-</a:t>
            </a:r>
            <a:r>
              <a:rPr sz="1800" spc="-130" dirty="0">
                <a:latin typeface="Century Gothic"/>
                <a:cs typeface="Century Gothic"/>
              </a:rPr>
              <a:t>19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has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ended.  </a:t>
            </a:r>
            <a:r>
              <a:rPr sz="1800" spc="60" dirty="0">
                <a:latin typeface="Century Gothic"/>
                <a:cs typeface="Century Gothic"/>
              </a:rPr>
              <a:t>As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-180" dirty="0">
                <a:latin typeface="Century Gothic"/>
                <a:cs typeface="Century Gothic"/>
              </a:rPr>
              <a:t>a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result,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20" dirty="0">
                <a:latin typeface="Century Gothic"/>
                <a:cs typeface="Century Gothic"/>
              </a:rPr>
              <a:t>Modivcare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spc="105" dirty="0">
                <a:latin typeface="Century Gothic"/>
                <a:cs typeface="Century Gothic"/>
              </a:rPr>
              <a:t>will</a:t>
            </a:r>
            <a:r>
              <a:rPr sz="1800" spc="40" dirty="0">
                <a:latin typeface="Century Gothic"/>
                <a:cs typeface="Century Gothic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no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longer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800" u="heavy" spc="-8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accept</a:t>
            </a:r>
            <a:r>
              <a:rPr sz="1800" u="none" dirty="0">
                <a:latin typeface="Century Gothic"/>
                <a:cs typeface="Century Gothic"/>
              </a:rPr>
              <a:t> </a:t>
            </a:r>
            <a:r>
              <a:rPr sz="1800" u="none" spc="-30" dirty="0">
                <a:latin typeface="Century Gothic"/>
                <a:cs typeface="Century Gothic"/>
              </a:rPr>
              <a:t>date</a:t>
            </a:r>
            <a:r>
              <a:rPr sz="1800" u="none" spc="-20" dirty="0">
                <a:latin typeface="Century Gothic"/>
                <a:cs typeface="Century Gothic"/>
              </a:rPr>
              <a:t> </a:t>
            </a:r>
            <a:r>
              <a:rPr sz="1800" u="none" spc="-25" dirty="0">
                <a:latin typeface="Century Gothic"/>
                <a:cs typeface="Century Gothic"/>
              </a:rPr>
              <a:t>of </a:t>
            </a:r>
            <a:r>
              <a:rPr sz="1800" u="none" spc="100" dirty="0">
                <a:latin typeface="Century Gothic"/>
                <a:cs typeface="Century Gothic"/>
              </a:rPr>
              <a:t>birth</a:t>
            </a:r>
            <a:r>
              <a:rPr sz="1800" u="none" spc="35" dirty="0"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on</a:t>
            </a:r>
            <a:r>
              <a:rPr sz="1800" u="none" spc="40" dirty="0">
                <a:latin typeface="Century Gothic"/>
                <a:cs typeface="Century Gothic"/>
              </a:rPr>
              <a:t> </a:t>
            </a:r>
            <a:r>
              <a:rPr sz="1800" u="none" spc="95" dirty="0">
                <a:latin typeface="Century Gothic"/>
                <a:cs typeface="Century Gothic"/>
              </a:rPr>
              <a:t>trip</a:t>
            </a:r>
            <a:r>
              <a:rPr sz="1800" u="none" spc="45" dirty="0">
                <a:latin typeface="Century Gothic"/>
                <a:cs typeface="Century Gothic"/>
              </a:rPr>
              <a:t> </a:t>
            </a:r>
            <a:r>
              <a:rPr sz="1800" u="none" spc="60" dirty="0">
                <a:latin typeface="Century Gothic"/>
                <a:cs typeface="Century Gothic"/>
              </a:rPr>
              <a:t>logs</a:t>
            </a:r>
            <a:r>
              <a:rPr sz="1800" u="none" spc="40" dirty="0">
                <a:latin typeface="Century Gothic"/>
                <a:cs typeface="Century Gothic"/>
              </a:rPr>
              <a:t> </a:t>
            </a:r>
            <a:r>
              <a:rPr sz="1800" u="none" spc="60" dirty="0">
                <a:latin typeface="Century Gothic"/>
                <a:cs typeface="Century Gothic"/>
              </a:rPr>
              <a:t>for</a:t>
            </a:r>
            <a:r>
              <a:rPr sz="1800" u="none" spc="30" dirty="0"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claims</a:t>
            </a:r>
            <a:r>
              <a:rPr sz="1800" u="none" spc="65" dirty="0">
                <a:latin typeface="Century Gothic"/>
                <a:cs typeface="Century Gothic"/>
              </a:rPr>
              <a:t> </a:t>
            </a:r>
            <a:r>
              <a:rPr sz="1800" u="none" spc="-10" dirty="0">
                <a:latin typeface="Century Gothic"/>
                <a:cs typeface="Century Gothic"/>
              </a:rPr>
              <a:t>processing.</a:t>
            </a:r>
            <a:endParaRPr sz="1800">
              <a:latin typeface="Century Gothic"/>
              <a:cs typeface="Century Gothic"/>
            </a:endParaRPr>
          </a:p>
          <a:p>
            <a:pPr marL="189230" marR="177800" algn="ctr">
              <a:lnSpc>
                <a:spcPct val="100000"/>
              </a:lnSpc>
              <a:spcBef>
                <a:spcPts val="2160"/>
              </a:spcBef>
            </a:pPr>
            <a:r>
              <a:rPr sz="1800" b="1" spc="200" dirty="0">
                <a:latin typeface="Calibri"/>
                <a:cs typeface="Calibri"/>
              </a:rPr>
              <a:t>Transportation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215" dirty="0">
                <a:latin typeface="Calibri"/>
                <a:cs typeface="Calibri"/>
              </a:rPr>
              <a:t>Partners</a:t>
            </a:r>
            <a:r>
              <a:rPr sz="1800" b="1" spc="90" dirty="0">
                <a:latin typeface="Calibri"/>
                <a:cs typeface="Calibri"/>
              </a:rPr>
              <a:t> </a:t>
            </a:r>
            <a:r>
              <a:rPr sz="1800" b="1" spc="195" dirty="0">
                <a:latin typeface="Calibri"/>
                <a:cs typeface="Calibri"/>
              </a:rPr>
              <a:t>are</a:t>
            </a:r>
            <a:r>
              <a:rPr sz="1800" b="1" spc="135" dirty="0">
                <a:latin typeface="Calibri"/>
                <a:cs typeface="Calibri"/>
              </a:rPr>
              <a:t> </a:t>
            </a:r>
            <a:r>
              <a:rPr sz="1800" b="1" u="heavy" spc="2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REQUIRED</a:t>
            </a:r>
            <a:r>
              <a:rPr sz="1800" b="1" u="none" spc="135" dirty="0">
                <a:latin typeface="Calibri"/>
                <a:cs typeface="Calibri"/>
              </a:rPr>
              <a:t> </a:t>
            </a:r>
            <a:r>
              <a:rPr sz="1800" b="1" u="none" spc="180" dirty="0">
                <a:latin typeface="Calibri"/>
                <a:cs typeface="Calibri"/>
              </a:rPr>
              <a:t>to</a:t>
            </a:r>
            <a:r>
              <a:rPr sz="1800" b="1" u="none" spc="125" dirty="0">
                <a:latin typeface="Calibri"/>
                <a:cs typeface="Calibri"/>
              </a:rPr>
              <a:t> </a:t>
            </a:r>
            <a:r>
              <a:rPr sz="1800" b="1" u="none" spc="204" dirty="0">
                <a:latin typeface="Calibri"/>
                <a:cs typeface="Calibri"/>
              </a:rPr>
              <a:t>obtain</a:t>
            </a:r>
            <a:r>
              <a:rPr sz="1800" b="1" u="none" spc="114" dirty="0">
                <a:latin typeface="Calibri"/>
                <a:cs typeface="Calibri"/>
              </a:rPr>
              <a:t> </a:t>
            </a:r>
            <a:r>
              <a:rPr sz="1800" b="1" u="heavy" spc="229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signatures</a:t>
            </a:r>
            <a:r>
              <a:rPr sz="1800" b="1" u="none" spc="110" dirty="0">
                <a:latin typeface="Calibri"/>
                <a:cs typeface="Calibri"/>
              </a:rPr>
              <a:t> </a:t>
            </a:r>
            <a:r>
              <a:rPr sz="1800" b="1" u="none" spc="240" dirty="0">
                <a:latin typeface="Calibri"/>
                <a:cs typeface="Calibri"/>
              </a:rPr>
              <a:t>on</a:t>
            </a:r>
            <a:r>
              <a:rPr sz="1800" b="1" u="none" spc="110" dirty="0">
                <a:latin typeface="Calibri"/>
                <a:cs typeface="Calibri"/>
              </a:rPr>
              <a:t> </a:t>
            </a:r>
            <a:r>
              <a:rPr sz="1800" b="1" u="heavy" spc="2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ALL</a:t>
            </a:r>
            <a:r>
              <a:rPr sz="1800" b="1" u="none" spc="285" dirty="0">
                <a:latin typeface="Calibri"/>
                <a:cs typeface="Calibri"/>
              </a:rPr>
              <a:t> </a:t>
            </a:r>
            <a:r>
              <a:rPr sz="1800" b="1" u="none" spc="165" dirty="0">
                <a:latin typeface="Calibri"/>
                <a:cs typeface="Calibri"/>
              </a:rPr>
              <a:t>trip</a:t>
            </a:r>
            <a:r>
              <a:rPr sz="1800" b="1" u="none" spc="110" dirty="0">
                <a:latin typeface="Calibri"/>
                <a:cs typeface="Calibri"/>
              </a:rPr>
              <a:t> </a:t>
            </a:r>
            <a:r>
              <a:rPr sz="1800" b="1" u="none" spc="175" dirty="0">
                <a:latin typeface="Calibri"/>
                <a:cs typeface="Calibri"/>
              </a:rPr>
              <a:t>logs.</a:t>
            </a:r>
            <a:endParaRPr sz="1800">
              <a:latin typeface="Calibri"/>
              <a:cs typeface="Calibri"/>
            </a:endParaRPr>
          </a:p>
          <a:p>
            <a:pPr marL="30480" marR="22860" indent="-1270" algn="ctr">
              <a:lnSpc>
                <a:spcPct val="100000"/>
              </a:lnSpc>
              <a:spcBef>
                <a:spcPts val="2160"/>
              </a:spcBef>
            </a:pPr>
            <a:r>
              <a:rPr sz="1800" spc="60" dirty="0">
                <a:latin typeface="Century Gothic"/>
                <a:cs typeface="Century Gothic"/>
              </a:rPr>
              <a:t>All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spc="100" dirty="0">
                <a:latin typeface="Century Gothic"/>
                <a:cs typeface="Century Gothic"/>
              </a:rPr>
              <a:t>trip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logs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for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50" dirty="0">
                <a:latin typeface="Century Gothic"/>
                <a:cs typeface="Century Gothic"/>
              </a:rPr>
              <a:t>claims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that</a:t>
            </a:r>
            <a:r>
              <a:rPr sz="1800" spc="-5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do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not</a:t>
            </a:r>
            <a:r>
              <a:rPr sz="1800" spc="-50" dirty="0">
                <a:latin typeface="Century Gothic"/>
                <a:cs typeface="Century Gothic"/>
              </a:rPr>
              <a:t> </a:t>
            </a:r>
            <a:r>
              <a:rPr sz="1800" spc="-45" dirty="0">
                <a:latin typeface="Century Gothic"/>
                <a:cs typeface="Century Gothic"/>
              </a:rPr>
              <a:t>have</a:t>
            </a:r>
            <a:r>
              <a:rPr sz="1800" spc="-35" dirty="0">
                <a:latin typeface="Century Gothic"/>
                <a:cs typeface="Century Gothic"/>
              </a:rPr>
              <a:t> </a:t>
            </a:r>
            <a:r>
              <a:rPr sz="1800" spc="-180" dirty="0">
                <a:latin typeface="Century Gothic"/>
                <a:cs typeface="Century Gothic"/>
              </a:rPr>
              <a:t>a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signature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may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be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denied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35" dirty="0">
                <a:latin typeface="Century Gothic"/>
                <a:cs typeface="Century Gothic"/>
              </a:rPr>
              <a:t>for </a:t>
            </a:r>
            <a:r>
              <a:rPr sz="1800" dirty="0">
                <a:latin typeface="Century Gothic"/>
                <a:cs typeface="Century Gothic"/>
              </a:rPr>
              <a:t>payment.</a:t>
            </a:r>
            <a:r>
              <a:rPr sz="1800" spc="20" dirty="0">
                <a:latin typeface="Century Gothic"/>
                <a:cs typeface="Century Gothic"/>
              </a:rPr>
              <a:t>  </a:t>
            </a:r>
            <a:r>
              <a:rPr sz="1800" spc="105" dirty="0">
                <a:latin typeface="Century Gothic"/>
                <a:cs typeface="Century Gothic"/>
              </a:rPr>
              <a:t>To</a:t>
            </a:r>
            <a:r>
              <a:rPr sz="1800" spc="25" dirty="0">
                <a:latin typeface="Century Gothic"/>
                <a:cs typeface="Century Gothic"/>
              </a:rPr>
              <a:t> </a:t>
            </a:r>
            <a:r>
              <a:rPr sz="1800" spc="-20" dirty="0">
                <a:latin typeface="Century Gothic"/>
                <a:cs typeface="Century Gothic"/>
              </a:rPr>
              <a:t>avoid</a:t>
            </a:r>
            <a:r>
              <a:rPr sz="1800" spc="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negative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impact</a:t>
            </a:r>
            <a:r>
              <a:rPr sz="1800" spc="3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that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denied</a:t>
            </a:r>
            <a:r>
              <a:rPr sz="1800" spc="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claims</a:t>
            </a:r>
            <a:r>
              <a:rPr sz="1800" spc="40" dirty="0">
                <a:latin typeface="Century Gothic"/>
                <a:cs typeface="Century Gothic"/>
              </a:rPr>
              <a:t> </a:t>
            </a:r>
            <a:r>
              <a:rPr sz="1800" spc="105" dirty="0">
                <a:latin typeface="Century Gothic"/>
                <a:cs typeface="Century Gothic"/>
              </a:rPr>
              <a:t>will</a:t>
            </a:r>
            <a:r>
              <a:rPr sz="1800" spc="40" dirty="0">
                <a:latin typeface="Century Gothic"/>
                <a:cs typeface="Century Gothic"/>
              </a:rPr>
              <a:t> </a:t>
            </a:r>
            <a:r>
              <a:rPr sz="1800" spc="-45" dirty="0">
                <a:latin typeface="Century Gothic"/>
                <a:cs typeface="Century Gothic"/>
              </a:rPr>
              <a:t>have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on </a:t>
            </a:r>
            <a:r>
              <a:rPr sz="1800" spc="55" dirty="0">
                <a:latin typeface="Century Gothic"/>
                <a:cs typeface="Century Gothic"/>
              </a:rPr>
              <a:t>your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95" dirty="0">
                <a:latin typeface="Century Gothic"/>
                <a:cs typeface="Century Gothic"/>
              </a:rPr>
              <a:t>business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please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make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spc="95" dirty="0">
                <a:latin typeface="Century Gothic"/>
                <a:cs typeface="Century Gothic"/>
              </a:rPr>
              <a:t>sure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all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70" dirty="0">
                <a:latin typeface="Century Gothic"/>
                <a:cs typeface="Century Gothic"/>
              </a:rPr>
              <a:t>drivers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are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made</a:t>
            </a:r>
            <a:r>
              <a:rPr sz="1800" spc="-20" dirty="0">
                <a:latin typeface="Century Gothic"/>
                <a:cs typeface="Century Gothic"/>
              </a:rPr>
              <a:t> aware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of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change</a:t>
            </a:r>
            <a:endParaRPr sz="1800">
              <a:latin typeface="Century Gothic"/>
              <a:cs typeface="Century Gothic"/>
            </a:endParaRPr>
          </a:p>
          <a:p>
            <a:pPr marL="12065" marR="5080" algn="ctr">
              <a:lnSpc>
                <a:spcPct val="100000"/>
              </a:lnSpc>
              <a:spcBef>
                <a:spcPts val="2165"/>
              </a:spcBef>
            </a:pPr>
            <a:r>
              <a:rPr sz="1800" spc="85" dirty="0">
                <a:latin typeface="Century Gothic"/>
                <a:cs typeface="Century Gothic"/>
              </a:rPr>
              <a:t>If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-180" dirty="0">
                <a:latin typeface="Century Gothic"/>
                <a:cs typeface="Century Gothic"/>
              </a:rPr>
              <a:t>a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member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145" dirty="0">
                <a:latin typeface="Century Gothic"/>
                <a:cs typeface="Century Gothic"/>
              </a:rPr>
              <a:t>is</a:t>
            </a:r>
            <a:r>
              <a:rPr sz="1800" dirty="0">
                <a:latin typeface="Century Gothic"/>
                <a:cs typeface="Century Gothic"/>
              </a:rPr>
              <a:t> unable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to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100" dirty="0">
                <a:latin typeface="Century Gothic"/>
                <a:cs typeface="Century Gothic"/>
              </a:rPr>
              <a:t>sign</a:t>
            </a:r>
            <a:r>
              <a:rPr sz="1800" dirty="0">
                <a:latin typeface="Century Gothic"/>
                <a:cs typeface="Century Gothic"/>
              </a:rPr>
              <a:t> due</a:t>
            </a:r>
            <a:r>
              <a:rPr sz="1800" spc="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to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physical </a:t>
            </a:r>
            <a:r>
              <a:rPr sz="1800" spc="65" dirty="0">
                <a:latin typeface="Century Gothic"/>
                <a:cs typeface="Century Gothic"/>
              </a:rPr>
              <a:t>or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spc="50" dirty="0">
                <a:latin typeface="Century Gothic"/>
                <a:cs typeface="Century Gothic"/>
              </a:rPr>
              <a:t>mental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incapacity,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please </a:t>
            </a:r>
            <a:r>
              <a:rPr sz="1800" spc="-45" dirty="0">
                <a:latin typeface="Century Gothic"/>
                <a:cs typeface="Century Gothic"/>
              </a:rPr>
              <a:t>have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</a:t>
            </a:r>
            <a:r>
              <a:rPr sz="1800" spc="5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guardian</a:t>
            </a:r>
            <a:r>
              <a:rPr sz="1800" spc="75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or</a:t>
            </a:r>
            <a:r>
              <a:rPr sz="1800" spc="5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traveling</a:t>
            </a:r>
            <a:r>
              <a:rPr sz="1800" spc="7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companion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spc="105" dirty="0">
                <a:latin typeface="Century Gothic"/>
                <a:cs typeface="Century Gothic"/>
              </a:rPr>
              <a:t>sign</a:t>
            </a:r>
            <a:r>
              <a:rPr sz="1800" spc="70" dirty="0">
                <a:latin typeface="Century Gothic"/>
                <a:cs typeface="Century Gothic"/>
              </a:rPr>
              <a:t> </a:t>
            </a:r>
            <a:r>
              <a:rPr sz="1800" spc="90" dirty="0">
                <a:latin typeface="Century Gothic"/>
                <a:cs typeface="Century Gothic"/>
              </a:rPr>
              <a:t>their</a:t>
            </a:r>
            <a:r>
              <a:rPr sz="1800" spc="6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name</a:t>
            </a:r>
            <a:r>
              <a:rPr sz="1800" spc="5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as</a:t>
            </a:r>
            <a:r>
              <a:rPr sz="1800" spc="5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follows: </a:t>
            </a:r>
            <a:r>
              <a:rPr sz="1800" dirty="0">
                <a:latin typeface="Century Gothic"/>
                <a:cs typeface="Century Gothic"/>
              </a:rPr>
              <a:t>“[Traveling</a:t>
            </a:r>
            <a:r>
              <a:rPr sz="1800" spc="3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companion’s</a:t>
            </a:r>
            <a:r>
              <a:rPr sz="1800" spc="25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name]”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on</a:t>
            </a:r>
            <a:r>
              <a:rPr sz="1800" spc="3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behalf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of</a:t>
            </a:r>
            <a:r>
              <a:rPr sz="1800" spc="3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“[member’s</a:t>
            </a:r>
            <a:r>
              <a:rPr sz="1800" spc="3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name]”.</a:t>
            </a:r>
            <a:endParaRPr sz="1800">
              <a:latin typeface="Century Gothic"/>
              <a:cs typeface="Century Gothic"/>
            </a:endParaRPr>
          </a:p>
          <a:p>
            <a:pPr marL="3810" algn="ctr">
              <a:lnSpc>
                <a:spcPct val="100000"/>
              </a:lnSpc>
              <a:spcBef>
                <a:spcPts val="2160"/>
              </a:spcBef>
            </a:pPr>
            <a:r>
              <a:rPr sz="1800" spc="85" dirty="0">
                <a:latin typeface="Century Gothic"/>
                <a:cs typeface="Century Gothic"/>
              </a:rPr>
              <a:t>If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member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spc="145" dirty="0">
                <a:latin typeface="Century Gothic"/>
                <a:cs typeface="Century Gothic"/>
              </a:rPr>
              <a:t>is</a:t>
            </a:r>
            <a:r>
              <a:rPr sz="1800" spc="-10" dirty="0">
                <a:latin typeface="Century Gothic"/>
                <a:cs typeface="Century Gothic"/>
              </a:rPr>
              <a:t> unaccompanied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and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145" dirty="0">
                <a:latin typeface="Century Gothic"/>
                <a:cs typeface="Century Gothic"/>
              </a:rPr>
              <a:t>is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unable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to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55" dirty="0">
                <a:latin typeface="Century Gothic"/>
                <a:cs typeface="Century Gothic"/>
              </a:rPr>
              <a:t>sign,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please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put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“UTS.”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3068"/>
            <a:ext cx="12192000" cy="838200"/>
          </a:xfrm>
          <a:custGeom>
            <a:avLst/>
            <a:gdLst/>
            <a:ahLst/>
            <a:cxnLst/>
            <a:rect l="l" t="t" r="r" b="b"/>
            <a:pathLst>
              <a:path w="12192000" h="838200">
                <a:moveTo>
                  <a:pt x="12192000" y="0"/>
                </a:moveTo>
                <a:lnTo>
                  <a:pt x="0" y="0"/>
                </a:lnTo>
                <a:lnTo>
                  <a:pt x="0" y="838200"/>
                </a:lnTo>
                <a:lnTo>
                  <a:pt x="12192000" y="838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28575" y="6088762"/>
            <a:ext cx="12249150" cy="721995"/>
            <a:chOff x="-28575" y="6088762"/>
            <a:chExt cx="12249150" cy="721995"/>
          </a:xfrm>
        </p:grpSpPr>
        <p:sp>
          <p:nvSpPr>
            <p:cNvPr id="4" name="object 4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12192000" y="0"/>
                  </a:moveTo>
                  <a:lnTo>
                    <a:pt x="0" y="129838"/>
                  </a:lnTo>
                  <a:lnTo>
                    <a:pt x="0" y="664461"/>
                  </a:lnTo>
                  <a:lnTo>
                    <a:pt x="12192000" y="66446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212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117337"/>
              <a:ext cx="12192000" cy="664845"/>
            </a:xfrm>
            <a:custGeom>
              <a:avLst/>
              <a:gdLst/>
              <a:ahLst/>
              <a:cxnLst/>
              <a:rect l="l" t="t" r="r" b="b"/>
              <a:pathLst>
                <a:path w="12192000" h="664845">
                  <a:moveTo>
                    <a:pt x="0" y="129838"/>
                  </a:moveTo>
                  <a:lnTo>
                    <a:pt x="12192000" y="0"/>
                  </a:lnTo>
                </a:path>
                <a:path w="12192000" h="664845">
                  <a:moveTo>
                    <a:pt x="12192000" y="664461"/>
                  </a:moveTo>
                  <a:lnTo>
                    <a:pt x="0" y="664461"/>
                  </a:lnTo>
                </a:path>
              </a:pathLst>
            </a:custGeom>
            <a:ln w="57150">
              <a:solidFill>
                <a:srgbClr val="AEABAB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6128" rIns="0" bIns="0" rtlCol="0">
            <a:spAutoFit/>
          </a:bodyPr>
          <a:lstStyle/>
          <a:p>
            <a:pPr marL="3205480">
              <a:lnSpc>
                <a:spcPct val="100000"/>
              </a:lnSpc>
              <a:spcBef>
                <a:spcPts val="105"/>
              </a:spcBef>
            </a:pPr>
            <a:r>
              <a:rPr spc="340" dirty="0"/>
              <a:t>Who</a:t>
            </a:r>
            <a:r>
              <a:rPr spc="125" dirty="0"/>
              <a:t> </a:t>
            </a:r>
            <a:r>
              <a:rPr spc="210" dirty="0"/>
              <a:t>to</a:t>
            </a:r>
            <a:r>
              <a:rPr spc="120" dirty="0"/>
              <a:t> </a:t>
            </a:r>
            <a:r>
              <a:rPr spc="265" dirty="0"/>
              <a:t>Contact</a:t>
            </a:r>
            <a:r>
              <a:rPr spc="130" dirty="0"/>
              <a:t> </a:t>
            </a:r>
            <a:r>
              <a:rPr spc="170" dirty="0"/>
              <a:t>for</a:t>
            </a:r>
            <a:r>
              <a:rPr spc="130" dirty="0"/>
              <a:t> </a:t>
            </a:r>
            <a:r>
              <a:rPr spc="260" dirty="0"/>
              <a:t>Claims</a:t>
            </a:r>
            <a:r>
              <a:rPr spc="130" dirty="0"/>
              <a:t> </a:t>
            </a:r>
            <a:r>
              <a:rPr spc="275" dirty="0"/>
              <a:t>and</a:t>
            </a:r>
            <a:r>
              <a:rPr spc="130" dirty="0"/>
              <a:t> </a:t>
            </a:r>
            <a:r>
              <a:rPr spc="220" dirty="0"/>
              <a:t>Billing</a:t>
            </a:r>
            <a:r>
              <a:rPr spc="105" dirty="0"/>
              <a:t> </a:t>
            </a:r>
            <a:r>
              <a:rPr spc="229" dirty="0"/>
              <a:t>Issues</a:t>
            </a:r>
          </a:p>
        </p:txBody>
      </p:sp>
      <p:sp>
        <p:nvSpPr>
          <p:cNvPr id="7" name="object 7"/>
          <p:cNvSpPr/>
          <p:nvPr/>
        </p:nvSpPr>
        <p:spPr>
          <a:xfrm>
            <a:off x="351282" y="1190002"/>
            <a:ext cx="11499215" cy="4707890"/>
          </a:xfrm>
          <a:custGeom>
            <a:avLst/>
            <a:gdLst/>
            <a:ahLst/>
            <a:cxnLst/>
            <a:rect l="l" t="t" r="r" b="b"/>
            <a:pathLst>
              <a:path w="11499215" h="4707890">
                <a:moveTo>
                  <a:pt x="11423269" y="4453699"/>
                </a:moveTo>
                <a:lnTo>
                  <a:pt x="11419357" y="4411408"/>
                </a:lnTo>
                <a:lnTo>
                  <a:pt x="11403076" y="4373804"/>
                </a:lnTo>
                <a:lnTo>
                  <a:pt x="11376406" y="4343197"/>
                </a:lnTo>
                <a:lnTo>
                  <a:pt x="11341405" y="4321924"/>
                </a:lnTo>
                <a:lnTo>
                  <a:pt x="11300079" y="4312272"/>
                </a:lnTo>
                <a:lnTo>
                  <a:pt x="11287087" y="4313466"/>
                </a:lnTo>
                <a:lnTo>
                  <a:pt x="11287049" y="4311180"/>
                </a:lnTo>
                <a:lnTo>
                  <a:pt x="11277854" y="4265574"/>
                </a:lnTo>
                <a:lnTo>
                  <a:pt x="11261141" y="4223004"/>
                </a:lnTo>
                <a:lnTo>
                  <a:pt x="11237582" y="4184269"/>
                </a:lnTo>
                <a:lnTo>
                  <a:pt x="11207890" y="4150169"/>
                </a:lnTo>
                <a:lnTo>
                  <a:pt x="11172762" y="4121518"/>
                </a:lnTo>
                <a:lnTo>
                  <a:pt x="11132909" y="4099090"/>
                </a:lnTo>
                <a:lnTo>
                  <a:pt x="11089005" y="4083723"/>
                </a:lnTo>
                <a:lnTo>
                  <a:pt x="11041761" y="4076179"/>
                </a:lnTo>
                <a:lnTo>
                  <a:pt x="10993882" y="4077182"/>
                </a:lnTo>
                <a:lnTo>
                  <a:pt x="10948264" y="4086390"/>
                </a:lnTo>
                <a:lnTo>
                  <a:pt x="10905693" y="4103116"/>
                </a:lnTo>
                <a:lnTo>
                  <a:pt x="10904258" y="4103992"/>
                </a:lnTo>
                <a:lnTo>
                  <a:pt x="10901413" y="4076662"/>
                </a:lnTo>
                <a:lnTo>
                  <a:pt x="10891711" y="4032923"/>
                </a:lnTo>
                <a:lnTo>
                  <a:pt x="10877321" y="3991051"/>
                </a:lnTo>
                <a:lnTo>
                  <a:pt x="10858513" y="3951338"/>
                </a:lnTo>
                <a:lnTo>
                  <a:pt x="10835564" y="3914114"/>
                </a:lnTo>
                <a:lnTo>
                  <a:pt x="10808754" y="3879697"/>
                </a:lnTo>
                <a:lnTo>
                  <a:pt x="10778363" y="3848404"/>
                </a:lnTo>
                <a:lnTo>
                  <a:pt x="10744657" y="3820553"/>
                </a:lnTo>
                <a:lnTo>
                  <a:pt x="10707916" y="3796461"/>
                </a:lnTo>
                <a:lnTo>
                  <a:pt x="10668419" y="3776459"/>
                </a:lnTo>
                <a:lnTo>
                  <a:pt x="10626446" y="3760838"/>
                </a:lnTo>
                <a:lnTo>
                  <a:pt x="10582275" y="3749941"/>
                </a:lnTo>
                <a:lnTo>
                  <a:pt x="10536174" y="3744074"/>
                </a:lnTo>
                <a:lnTo>
                  <a:pt x="10489692" y="3743579"/>
                </a:lnTo>
                <a:lnTo>
                  <a:pt x="10444442" y="3748328"/>
                </a:lnTo>
                <a:lnTo>
                  <a:pt x="10400703" y="3758044"/>
                </a:lnTo>
                <a:lnTo>
                  <a:pt x="10358831" y="3772446"/>
                </a:lnTo>
                <a:lnTo>
                  <a:pt x="10319118" y="3791267"/>
                </a:lnTo>
                <a:lnTo>
                  <a:pt x="10281895" y="3814229"/>
                </a:lnTo>
                <a:lnTo>
                  <a:pt x="10247478" y="3841038"/>
                </a:lnTo>
                <a:lnTo>
                  <a:pt x="10216185" y="3871442"/>
                </a:lnTo>
                <a:lnTo>
                  <a:pt x="10188334" y="3905161"/>
                </a:lnTo>
                <a:lnTo>
                  <a:pt x="10164242" y="3941902"/>
                </a:lnTo>
                <a:lnTo>
                  <a:pt x="10144239" y="3981399"/>
                </a:lnTo>
                <a:lnTo>
                  <a:pt x="10128618" y="4023372"/>
                </a:lnTo>
                <a:lnTo>
                  <a:pt x="10117722" y="4067543"/>
                </a:lnTo>
                <a:lnTo>
                  <a:pt x="10111867" y="4113644"/>
                </a:lnTo>
                <a:lnTo>
                  <a:pt x="10111346" y="4160126"/>
                </a:lnTo>
                <a:lnTo>
                  <a:pt x="10116071" y="4205376"/>
                </a:lnTo>
                <a:lnTo>
                  <a:pt x="10125773" y="4249102"/>
                </a:lnTo>
                <a:lnTo>
                  <a:pt x="10140175" y="4290987"/>
                </a:lnTo>
                <a:lnTo>
                  <a:pt x="10158997" y="4330687"/>
                </a:lnTo>
                <a:lnTo>
                  <a:pt x="10181958" y="4367911"/>
                </a:lnTo>
                <a:lnTo>
                  <a:pt x="10208781" y="4402328"/>
                </a:lnTo>
                <a:lnTo>
                  <a:pt x="10239184" y="4433608"/>
                </a:lnTo>
                <a:lnTo>
                  <a:pt x="10272903" y="4461459"/>
                </a:lnTo>
                <a:lnTo>
                  <a:pt x="10309657" y="4485551"/>
                </a:lnTo>
                <a:lnTo>
                  <a:pt x="10349166" y="4505553"/>
                </a:lnTo>
                <a:lnTo>
                  <a:pt x="10391140" y="4521162"/>
                </a:lnTo>
                <a:lnTo>
                  <a:pt x="10435323" y="4532058"/>
                </a:lnTo>
                <a:lnTo>
                  <a:pt x="10481437" y="4537913"/>
                </a:lnTo>
                <a:lnTo>
                  <a:pt x="10527906" y="4538446"/>
                </a:lnTo>
                <a:lnTo>
                  <a:pt x="10573156" y="4533709"/>
                </a:lnTo>
                <a:lnTo>
                  <a:pt x="10616870" y="4524006"/>
                </a:lnTo>
                <a:lnTo>
                  <a:pt x="10658742" y="4509617"/>
                </a:lnTo>
                <a:lnTo>
                  <a:pt x="10698442" y="4490796"/>
                </a:lnTo>
                <a:lnTo>
                  <a:pt x="10735653" y="4467847"/>
                </a:lnTo>
                <a:lnTo>
                  <a:pt x="10770057" y="4441025"/>
                </a:lnTo>
                <a:lnTo>
                  <a:pt x="10776445" y="4434814"/>
                </a:lnTo>
                <a:lnTo>
                  <a:pt x="10785805" y="4458601"/>
                </a:lnTo>
                <a:lnTo>
                  <a:pt x="10809364" y="4497324"/>
                </a:lnTo>
                <a:lnTo>
                  <a:pt x="10839069" y="4531411"/>
                </a:lnTo>
                <a:lnTo>
                  <a:pt x="10874210" y="4560049"/>
                </a:lnTo>
                <a:lnTo>
                  <a:pt x="10914088" y="4582465"/>
                </a:lnTo>
                <a:lnTo>
                  <a:pt x="10958017" y="4597844"/>
                </a:lnTo>
                <a:lnTo>
                  <a:pt x="11005312" y="4605375"/>
                </a:lnTo>
                <a:lnTo>
                  <a:pt x="11053140" y="4604397"/>
                </a:lnTo>
                <a:lnTo>
                  <a:pt x="11098733" y="4595190"/>
                </a:lnTo>
                <a:lnTo>
                  <a:pt x="11141278" y="4578464"/>
                </a:lnTo>
                <a:lnTo>
                  <a:pt x="11180001" y="4554906"/>
                </a:lnTo>
                <a:lnTo>
                  <a:pt x="11198885" y="4538446"/>
                </a:lnTo>
                <a:lnTo>
                  <a:pt x="11205451" y="4545965"/>
                </a:lnTo>
                <a:lnTo>
                  <a:pt x="11240453" y="4567250"/>
                </a:lnTo>
                <a:lnTo>
                  <a:pt x="11281791" y="4576877"/>
                </a:lnTo>
                <a:lnTo>
                  <a:pt x="11324057" y="4573016"/>
                </a:lnTo>
                <a:lnTo>
                  <a:pt x="11361674" y="4556734"/>
                </a:lnTo>
                <a:lnTo>
                  <a:pt x="11392294" y="4530077"/>
                </a:lnTo>
                <a:lnTo>
                  <a:pt x="11413604" y="4495050"/>
                </a:lnTo>
                <a:lnTo>
                  <a:pt x="11423269" y="4453699"/>
                </a:lnTo>
                <a:close/>
              </a:path>
              <a:path w="11499215" h="4707890">
                <a:moveTo>
                  <a:pt x="11498771" y="2606687"/>
                </a:moveTo>
                <a:lnTo>
                  <a:pt x="11496586" y="2536723"/>
                </a:lnTo>
                <a:lnTo>
                  <a:pt x="11485918" y="2466416"/>
                </a:lnTo>
                <a:lnTo>
                  <a:pt x="11466703" y="2395994"/>
                </a:lnTo>
                <a:lnTo>
                  <a:pt x="11438852" y="2325725"/>
                </a:lnTo>
                <a:lnTo>
                  <a:pt x="11421656" y="2290724"/>
                </a:lnTo>
                <a:lnTo>
                  <a:pt x="11402289" y="2255863"/>
                </a:lnTo>
                <a:lnTo>
                  <a:pt x="11380711" y="2221166"/>
                </a:lnTo>
                <a:lnTo>
                  <a:pt x="11356937" y="2186660"/>
                </a:lnTo>
                <a:lnTo>
                  <a:pt x="11330940" y="2152383"/>
                </a:lnTo>
                <a:lnTo>
                  <a:pt x="11302708" y="2118360"/>
                </a:lnTo>
                <a:lnTo>
                  <a:pt x="11272253" y="2084628"/>
                </a:lnTo>
                <a:lnTo>
                  <a:pt x="11239551" y="2051227"/>
                </a:lnTo>
                <a:lnTo>
                  <a:pt x="11204588" y="2018182"/>
                </a:lnTo>
                <a:lnTo>
                  <a:pt x="11167364" y="1985505"/>
                </a:lnTo>
                <a:lnTo>
                  <a:pt x="11187811" y="1960918"/>
                </a:lnTo>
                <a:lnTo>
                  <a:pt x="11223955" y="1910486"/>
                </a:lnTo>
                <a:lnTo>
                  <a:pt x="11257267" y="1851050"/>
                </a:lnTo>
                <a:lnTo>
                  <a:pt x="11284166" y="1783219"/>
                </a:lnTo>
                <a:lnTo>
                  <a:pt x="11300117" y="1714881"/>
                </a:lnTo>
                <a:lnTo>
                  <a:pt x="11305413" y="1646377"/>
                </a:lnTo>
                <a:lnTo>
                  <a:pt x="11304156" y="1612176"/>
                </a:lnTo>
                <a:lnTo>
                  <a:pt x="11294034" y="1544066"/>
                </a:lnTo>
                <a:lnTo>
                  <a:pt x="11274019" y="1476641"/>
                </a:lnTo>
                <a:lnTo>
                  <a:pt x="11244402" y="1410246"/>
                </a:lnTo>
                <a:lnTo>
                  <a:pt x="11205502" y="1345234"/>
                </a:lnTo>
                <a:lnTo>
                  <a:pt x="11182655" y="1313345"/>
                </a:lnTo>
                <a:lnTo>
                  <a:pt x="11157598" y="1281938"/>
                </a:lnTo>
                <a:lnTo>
                  <a:pt x="11130382" y="1251038"/>
                </a:lnTo>
                <a:lnTo>
                  <a:pt x="11101019" y="1220698"/>
                </a:lnTo>
                <a:lnTo>
                  <a:pt x="11069561" y="1190955"/>
                </a:lnTo>
                <a:lnTo>
                  <a:pt x="11036033" y="1161859"/>
                </a:lnTo>
                <a:lnTo>
                  <a:pt x="11000499" y="1133449"/>
                </a:lnTo>
                <a:lnTo>
                  <a:pt x="10962970" y="1105776"/>
                </a:lnTo>
                <a:lnTo>
                  <a:pt x="10923499" y="1078865"/>
                </a:lnTo>
                <a:lnTo>
                  <a:pt x="10882122" y="1052766"/>
                </a:lnTo>
                <a:lnTo>
                  <a:pt x="10838866" y="1027531"/>
                </a:lnTo>
                <a:lnTo>
                  <a:pt x="10793781" y="1003185"/>
                </a:lnTo>
                <a:lnTo>
                  <a:pt x="10746905" y="979792"/>
                </a:lnTo>
                <a:lnTo>
                  <a:pt x="10698264" y="957389"/>
                </a:lnTo>
                <a:lnTo>
                  <a:pt x="10647909" y="936002"/>
                </a:lnTo>
                <a:lnTo>
                  <a:pt x="10595877" y="915695"/>
                </a:lnTo>
                <a:lnTo>
                  <a:pt x="10542194" y="896505"/>
                </a:lnTo>
                <a:lnTo>
                  <a:pt x="10486898" y="878459"/>
                </a:lnTo>
                <a:lnTo>
                  <a:pt x="10430040" y="861618"/>
                </a:lnTo>
                <a:lnTo>
                  <a:pt x="10371645" y="846023"/>
                </a:lnTo>
                <a:lnTo>
                  <a:pt x="10311765" y="831710"/>
                </a:lnTo>
                <a:lnTo>
                  <a:pt x="10300348" y="792695"/>
                </a:lnTo>
                <a:lnTo>
                  <a:pt x="10285374" y="754075"/>
                </a:lnTo>
                <a:lnTo>
                  <a:pt x="10266909" y="715899"/>
                </a:lnTo>
                <a:lnTo>
                  <a:pt x="10245026" y="678268"/>
                </a:lnTo>
                <a:lnTo>
                  <a:pt x="10219779" y="641235"/>
                </a:lnTo>
                <a:lnTo>
                  <a:pt x="10191255" y="604901"/>
                </a:lnTo>
                <a:lnTo>
                  <a:pt x="10159505" y="569315"/>
                </a:lnTo>
                <a:lnTo>
                  <a:pt x="10124592" y="534555"/>
                </a:lnTo>
                <a:lnTo>
                  <a:pt x="10086594" y="500722"/>
                </a:lnTo>
                <a:lnTo>
                  <a:pt x="10045586" y="467855"/>
                </a:lnTo>
                <a:lnTo>
                  <a:pt x="10001618" y="436054"/>
                </a:lnTo>
                <a:lnTo>
                  <a:pt x="9954768" y="405384"/>
                </a:lnTo>
                <a:lnTo>
                  <a:pt x="9905111" y="375907"/>
                </a:lnTo>
                <a:lnTo>
                  <a:pt x="9864065" y="353618"/>
                </a:lnTo>
                <a:lnTo>
                  <a:pt x="9821939" y="332409"/>
                </a:lnTo>
                <a:lnTo>
                  <a:pt x="9778797" y="312318"/>
                </a:lnTo>
                <a:lnTo>
                  <a:pt x="9734690" y="293319"/>
                </a:lnTo>
                <a:lnTo>
                  <a:pt x="9689694" y="275437"/>
                </a:lnTo>
                <a:lnTo>
                  <a:pt x="9643859" y="258648"/>
                </a:lnTo>
                <a:lnTo>
                  <a:pt x="9597250" y="242976"/>
                </a:lnTo>
                <a:lnTo>
                  <a:pt x="9549943" y="228409"/>
                </a:lnTo>
                <a:lnTo>
                  <a:pt x="9501988" y="214960"/>
                </a:lnTo>
                <a:lnTo>
                  <a:pt x="9453461" y="202615"/>
                </a:lnTo>
                <a:lnTo>
                  <a:pt x="9404413" y="191376"/>
                </a:lnTo>
                <a:lnTo>
                  <a:pt x="9354922" y="181267"/>
                </a:lnTo>
                <a:lnTo>
                  <a:pt x="9305036" y="172275"/>
                </a:lnTo>
                <a:lnTo>
                  <a:pt x="9254820" y="164388"/>
                </a:lnTo>
                <a:lnTo>
                  <a:pt x="9204350" y="157632"/>
                </a:lnTo>
                <a:lnTo>
                  <a:pt x="9153677" y="151993"/>
                </a:lnTo>
                <a:lnTo>
                  <a:pt x="9102865" y="147472"/>
                </a:lnTo>
                <a:lnTo>
                  <a:pt x="9051988" y="144081"/>
                </a:lnTo>
                <a:lnTo>
                  <a:pt x="9001100" y="141820"/>
                </a:lnTo>
                <a:lnTo>
                  <a:pt x="8950261" y="140677"/>
                </a:lnTo>
                <a:lnTo>
                  <a:pt x="8899550" y="140665"/>
                </a:lnTo>
                <a:lnTo>
                  <a:pt x="8849017" y="141782"/>
                </a:lnTo>
                <a:lnTo>
                  <a:pt x="8798725" y="144030"/>
                </a:lnTo>
                <a:lnTo>
                  <a:pt x="8748738" y="147408"/>
                </a:lnTo>
                <a:lnTo>
                  <a:pt x="8699132" y="151930"/>
                </a:lnTo>
                <a:lnTo>
                  <a:pt x="8649957" y="157581"/>
                </a:lnTo>
                <a:lnTo>
                  <a:pt x="8601278" y="164363"/>
                </a:lnTo>
                <a:lnTo>
                  <a:pt x="8553171" y="172288"/>
                </a:lnTo>
                <a:lnTo>
                  <a:pt x="8505673" y="181356"/>
                </a:lnTo>
                <a:lnTo>
                  <a:pt x="8458873" y="191566"/>
                </a:lnTo>
                <a:lnTo>
                  <a:pt x="8412823" y="202907"/>
                </a:lnTo>
                <a:lnTo>
                  <a:pt x="8367598" y="215404"/>
                </a:lnTo>
                <a:lnTo>
                  <a:pt x="8323237" y="229044"/>
                </a:lnTo>
                <a:lnTo>
                  <a:pt x="8279828" y="243827"/>
                </a:lnTo>
                <a:lnTo>
                  <a:pt x="8237410" y="259765"/>
                </a:lnTo>
                <a:lnTo>
                  <a:pt x="8196072" y="276847"/>
                </a:lnTo>
                <a:lnTo>
                  <a:pt x="8155864" y="295084"/>
                </a:lnTo>
                <a:lnTo>
                  <a:pt x="8116849" y="314477"/>
                </a:lnTo>
                <a:lnTo>
                  <a:pt x="8079105" y="335013"/>
                </a:lnTo>
                <a:lnTo>
                  <a:pt x="8043900" y="306463"/>
                </a:lnTo>
                <a:lnTo>
                  <a:pt x="8006410" y="278917"/>
                </a:lnTo>
                <a:lnTo>
                  <a:pt x="7966735" y="252425"/>
                </a:lnTo>
                <a:lnTo>
                  <a:pt x="7924952" y="227025"/>
                </a:lnTo>
                <a:lnTo>
                  <a:pt x="7881150" y="202768"/>
                </a:lnTo>
                <a:lnTo>
                  <a:pt x="7835392" y="179705"/>
                </a:lnTo>
                <a:lnTo>
                  <a:pt x="7787780" y="157873"/>
                </a:lnTo>
                <a:lnTo>
                  <a:pt x="7738389" y="137325"/>
                </a:lnTo>
                <a:lnTo>
                  <a:pt x="7687310" y="118097"/>
                </a:lnTo>
                <a:lnTo>
                  <a:pt x="7637310" y="101092"/>
                </a:lnTo>
                <a:lnTo>
                  <a:pt x="7586662" y="85547"/>
                </a:lnTo>
                <a:lnTo>
                  <a:pt x="7535431" y="71462"/>
                </a:lnTo>
                <a:lnTo>
                  <a:pt x="7483703" y="58826"/>
                </a:lnTo>
                <a:lnTo>
                  <a:pt x="7431557" y="47625"/>
                </a:lnTo>
                <a:lnTo>
                  <a:pt x="7379081" y="37858"/>
                </a:lnTo>
                <a:lnTo>
                  <a:pt x="7326363" y="29502"/>
                </a:lnTo>
                <a:lnTo>
                  <a:pt x="7273468" y="22555"/>
                </a:lnTo>
                <a:lnTo>
                  <a:pt x="7220496" y="17018"/>
                </a:lnTo>
                <a:lnTo>
                  <a:pt x="7167512" y="12865"/>
                </a:lnTo>
                <a:lnTo>
                  <a:pt x="7114616" y="10096"/>
                </a:lnTo>
                <a:lnTo>
                  <a:pt x="7061886" y="8699"/>
                </a:lnTo>
                <a:lnTo>
                  <a:pt x="7009409" y="8648"/>
                </a:lnTo>
                <a:lnTo>
                  <a:pt x="6957250" y="9969"/>
                </a:lnTo>
                <a:lnTo>
                  <a:pt x="6905498" y="12611"/>
                </a:lnTo>
                <a:lnTo>
                  <a:pt x="6854253" y="16598"/>
                </a:lnTo>
                <a:lnTo>
                  <a:pt x="6803568" y="21894"/>
                </a:lnTo>
                <a:lnTo>
                  <a:pt x="6753555" y="28511"/>
                </a:lnTo>
                <a:lnTo>
                  <a:pt x="6704279" y="36436"/>
                </a:lnTo>
                <a:lnTo>
                  <a:pt x="6655829" y="45643"/>
                </a:lnTo>
                <a:lnTo>
                  <a:pt x="6608292" y="56134"/>
                </a:lnTo>
                <a:lnTo>
                  <a:pt x="6561734" y="67906"/>
                </a:lnTo>
                <a:lnTo>
                  <a:pt x="6516256" y="80924"/>
                </a:lnTo>
                <a:lnTo>
                  <a:pt x="6471933" y="95211"/>
                </a:lnTo>
                <a:lnTo>
                  <a:pt x="6428841" y="110731"/>
                </a:lnTo>
                <a:lnTo>
                  <a:pt x="6387071" y="127495"/>
                </a:lnTo>
                <a:lnTo>
                  <a:pt x="6346711" y="145478"/>
                </a:lnTo>
                <a:lnTo>
                  <a:pt x="6307823" y="164668"/>
                </a:lnTo>
                <a:lnTo>
                  <a:pt x="6270510" y="185077"/>
                </a:lnTo>
                <a:lnTo>
                  <a:pt x="6234849" y="206667"/>
                </a:lnTo>
                <a:lnTo>
                  <a:pt x="6200914" y="229450"/>
                </a:lnTo>
                <a:lnTo>
                  <a:pt x="6168796" y="253403"/>
                </a:lnTo>
                <a:lnTo>
                  <a:pt x="6138583" y="278523"/>
                </a:lnTo>
                <a:lnTo>
                  <a:pt x="6110351" y="304787"/>
                </a:lnTo>
                <a:lnTo>
                  <a:pt x="6069279" y="279082"/>
                </a:lnTo>
                <a:lnTo>
                  <a:pt x="6026556" y="254304"/>
                </a:lnTo>
                <a:lnTo>
                  <a:pt x="5982233" y="230492"/>
                </a:lnTo>
                <a:lnTo>
                  <a:pt x="5936386" y="207670"/>
                </a:lnTo>
                <a:lnTo>
                  <a:pt x="5889053" y="185877"/>
                </a:lnTo>
                <a:lnTo>
                  <a:pt x="5840298" y="165112"/>
                </a:lnTo>
                <a:lnTo>
                  <a:pt x="5790184" y="145402"/>
                </a:lnTo>
                <a:lnTo>
                  <a:pt x="5741479" y="127774"/>
                </a:lnTo>
                <a:lnTo>
                  <a:pt x="5692191" y="111290"/>
                </a:lnTo>
                <a:lnTo>
                  <a:pt x="5642356" y="95986"/>
                </a:lnTo>
                <a:lnTo>
                  <a:pt x="5592026" y="81826"/>
                </a:lnTo>
                <a:lnTo>
                  <a:pt x="5541264" y="68821"/>
                </a:lnTo>
                <a:lnTo>
                  <a:pt x="5490121" y="56946"/>
                </a:lnTo>
                <a:lnTo>
                  <a:pt x="5438660" y="46228"/>
                </a:lnTo>
                <a:lnTo>
                  <a:pt x="5386908" y="36626"/>
                </a:lnTo>
                <a:lnTo>
                  <a:pt x="5334952" y="28168"/>
                </a:lnTo>
                <a:lnTo>
                  <a:pt x="5282819" y="20815"/>
                </a:lnTo>
                <a:lnTo>
                  <a:pt x="5230571" y="14592"/>
                </a:lnTo>
                <a:lnTo>
                  <a:pt x="5178272" y="9474"/>
                </a:lnTo>
                <a:lnTo>
                  <a:pt x="5125974" y="5461"/>
                </a:lnTo>
                <a:lnTo>
                  <a:pt x="5073713" y="2552"/>
                </a:lnTo>
                <a:lnTo>
                  <a:pt x="5021567" y="723"/>
                </a:lnTo>
                <a:lnTo>
                  <a:pt x="4969573" y="0"/>
                </a:lnTo>
                <a:lnTo>
                  <a:pt x="4917783" y="355"/>
                </a:lnTo>
                <a:lnTo>
                  <a:pt x="4866271" y="1778"/>
                </a:lnTo>
                <a:lnTo>
                  <a:pt x="4815078" y="4292"/>
                </a:lnTo>
                <a:lnTo>
                  <a:pt x="4764252" y="7861"/>
                </a:lnTo>
                <a:lnTo>
                  <a:pt x="4713859" y="12484"/>
                </a:lnTo>
                <a:lnTo>
                  <a:pt x="4663935" y="18173"/>
                </a:lnTo>
                <a:lnTo>
                  <a:pt x="4614557" y="24904"/>
                </a:lnTo>
                <a:lnTo>
                  <a:pt x="4565764" y="32689"/>
                </a:lnTo>
                <a:lnTo>
                  <a:pt x="4517618" y="41516"/>
                </a:lnTo>
                <a:lnTo>
                  <a:pt x="4470171" y="51358"/>
                </a:lnTo>
                <a:lnTo>
                  <a:pt x="4423461" y="62242"/>
                </a:lnTo>
                <a:lnTo>
                  <a:pt x="4377575" y="74142"/>
                </a:lnTo>
                <a:lnTo>
                  <a:pt x="4332529" y="87071"/>
                </a:lnTo>
                <a:lnTo>
                  <a:pt x="4288409" y="101003"/>
                </a:lnTo>
                <a:lnTo>
                  <a:pt x="4245254" y="115938"/>
                </a:lnTo>
                <a:lnTo>
                  <a:pt x="4203115" y="131876"/>
                </a:lnTo>
                <a:lnTo>
                  <a:pt x="4162056" y="148805"/>
                </a:lnTo>
                <a:lnTo>
                  <a:pt x="4122115" y="166725"/>
                </a:lnTo>
                <a:lnTo>
                  <a:pt x="4083367" y="185635"/>
                </a:lnTo>
                <a:lnTo>
                  <a:pt x="4045851" y="205524"/>
                </a:lnTo>
                <a:lnTo>
                  <a:pt x="4009631" y="226377"/>
                </a:lnTo>
                <a:lnTo>
                  <a:pt x="3974744" y="248196"/>
                </a:lnTo>
                <a:lnTo>
                  <a:pt x="3941267" y="270979"/>
                </a:lnTo>
                <a:lnTo>
                  <a:pt x="3909237" y="294728"/>
                </a:lnTo>
                <a:lnTo>
                  <a:pt x="3878707" y="319417"/>
                </a:lnTo>
                <a:lnTo>
                  <a:pt x="3849751" y="345046"/>
                </a:lnTo>
                <a:lnTo>
                  <a:pt x="3805212" y="327355"/>
                </a:lnTo>
                <a:lnTo>
                  <a:pt x="3760000" y="310388"/>
                </a:lnTo>
                <a:lnTo>
                  <a:pt x="3714140" y="294182"/>
                </a:lnTo>
                <a:lnTo>
                  <a:pt x="3667645" y="278726"/>
                </a:lnTo>
                <a:lnTo>
                  <a:pt x="3620579" y="264033"/>
                </a:lnTo>
                <a:lnTo>
                  <a:pt x="3572954" y="250101"/>
                </a:lnTo>
                <a:lnTo>
                  <a:pt x="3524796" y="236943"/>
                </a:lnTo>
                <a:lnTo>
                  <a:pt x="3476155" y="224561"/>
                </a:lnTo>
                <a:lnTo>
                  <a:pt x="3427057" y="212966"/>
                </a:lnTo>
                <a:lnTo>
                  <a:pt x="3377514" y="202145"/>
                </a:lnTo>
                <a:lnTo>
                  <a:pt x="3327590" y="192138"/>
                </a:lnTo>
                <a:lnTo>
                  <a:pt x="3277298" y="182918"/>
                </a:lnTo>
                <a:lnTo>
                  <a:pt x="3226663" y="174510"/>
                </a:lnTo>
                <a:lnTo>
                  <a:pt x="3175736" y="166916"/>
                </a:lnTo>
                <a:lnTo>
                  <a:pt x="3124543" y="160134"/>
                </a:lnTo>
                <a:lnTo>
                  <a:pt x="3073095" y="154178"/>
                </a:lnTo>
                <a:lnTo>
                  <a:pt x="3021457" y="149059"/>
                </a:lnTo>
                <a:lnTo>
                  <a:pt x="2969641" y="144767"/>
                </a:lnTo>
                <a:lnTo>
                  <a:pt x="2917672" y="141312"/>
                </a:lnTo>
                <a:lnTo>
                  <a:pt x="2865602" y="138696"/>
                </a:lnTo>
                <a:lnTo>
                  <a:pt x="2813443" y="136944"/>
                </a:lnTo>
                <a:lnTo>
                  <a:pt x="2761246" y="136042"/>
                </a:lnTo>
                <a:lnTo>
                  <a:pt x="2709037" y="136004"/>
                </a:lnTo>
                <a:lnTo>
                  <a:pt x="2647645" y="137083"/>
                </a:lnTo>
                <a:lnTo>
                  <a:pt x="2586977" y="139319"/>
                </a:lnTo>
                <a:lnTo>
                  <a:pt x="2527046" y="142709"/>
                </a:lnTo>
                <a:lnTo>
                  <a:pt x="2467902" y="147231"/>
                </a:lnTo>
                <a:lnTo>
                  <a:pt x="2409571" y="152857"/>
                </a:lnTo>
                <a:lnTo>
                  <a:pt x="2352078" y="159575"/>
                </a:lnTo>
                <a:lnTo>
                  <a:pt x="2295448" y="167360"/>
                </a:lnTo>
                <a:lnTo>
                  <a:pt x="2239721" y="176187"/>
                </a:lnTo>
                <a:lnTo>
                  <a:pt x="2184920" y="186067"/>
                </a:lnTo>
                <a:lnTo>
                  <a:pt x="2131085" y="196938"/>
                </a:lnTo>
                <a:lnTo>
                  <a:pt x="2078228" y="208813"/>
                </a:lnTo>
                <a:lnTo>
                  <a:pt x="2026399" y="221665"/>
                </a:lnTo>
                <a:lnTo>
                  <a:pt x="1975612" y="235470"/>
                </a:lnTo>
                <a:lnTo>
                  <a:pt x="1925916" y="250215"/>
                </a:lnTo>
                <a:lnTo>
                  <a:pt x="1877314" y="265874"/>
                </a:lnTo>
                <a:lnTo>
                  <a:pt x="1829866" y="282422"/>
                </a:lnTo>
                <a:lnTo>
                  <a:pt x="1783588" y="299859"/>
                </a:lnTo>
                <a:lnTo>
                  <a:pt x="1738503" y="318147"/>
                </a:lnTo>
                <a:lnTo>
                  <a:pt x="1694649" y="337273"/>
                </a:lnTo>
                <a:lnTo>
                  <a:pt x="1652054" y="357225"/>
                </a:lnTo>
                <a:lnTo>
                  <a:pt x="1610753" y="377977"/>
                </a:lnTo>
                <a:lnTo>
                  <a:pt x="1570761" y="399503"/>
                </a:lnTo>
                <a:lnTo>
                  <a:pt x="1532128" y="421805"/>
                </a:lnTo>
                <a:lnTo>
                  <a:pt x="1494878" y="444842"/>
                </a:lnTo>
                <a:lnTo>
                  <a:pt x="1459039" y="468604"/>
                </a:lnTo>
                <a:lnTo>
                  <a:pt x="1424635" y="493077"/>
                </a:lnTo>
                <a:lnTo>
                  <a:pt x="1391704" y="518223"/>
                </a:lnTo>
                <a:lnTo>
                  <a:pt x="1360271" y="544042"/>
                </a:lnTo>
                <a:lnTo>
                  <a:pt x="1330375" y="570509"/>
                </a:lnTo>
                <a:lnTo>
                  <a:pt x="1302042" y="597598"/>
                </a:lnTo>
                <a:lnTo>
                  <a:pt x="1275295" y="625309"/>
                </a:lnTo>
                <a:lnTo>
                  <a:pt x="1226693" y="682459"/>
                </a:lnTo>
                <a:lnTo>
                  <a:pt x="1184821" y="741807"/>
                </a:lnTo>
                <a:lnTo>
                  <a:pt x="1149908" y="803211"/>
                </a:lnTo>
                <a:lnTo>
                  <a:pt x="1122210" y="866521"/>
                </a:lnTo>
                <a:lnTo>
                  <a:pt x="1101966" y="931557"/>
                </a:lnTo>
                <a:lnTo>
                  <a:pt x="1089393" y="998181"/>
                </a:lnTo>
                <a:lnTo>
                  <a:pt x="1084770" y="1066241"/>
                </a:lnTo>
                <a:lnTo>
                  <a:pt x="1085494" y="1100759"/>
                </a:lnTo>
                <a:lnTo>
                  <a:pt x="1088301" y="1135583"/>
                </a:lnTo>
                <a:lnTo>
                  <a:pt x="1093216" y="1170673"/>
                </a:lnTo>
                <a:lnTo>
                  <a:pt x="1082548" y="1184770"/>
                </a:lnTo>
                <a:lnTo>
                  <a:pt x="1024775" y="1185011"/>
                </a:lnTo>
                <a:lnTo>
                  <a:pt x="967651" y="1186878"/>
                </a:lnTo>
                <a:lnTo>
                  <a:pt x="911263" y="1190371"/>
                </a:lnTo>
                <a:lnTo>
                  <a:pt x="855700" y="1195451"/>
                </a:lnTo>
                <a:lnTo>
                  <a:pt x="801039" y="1202093"/>
                </a:lnTo>
                <a:lnTo>
                  <a:pt x="747395" y="1210284"/>
                </a:lnTo>
                <a:lnTo>
                  <a:pt x="694829" y="1219987"/>
                </a:lnTo>
                <a:lnTo>
                  <a:pt x="643445" y="1231176"/>
                </a:lnTo>
                <a:lnTo>
                  <a:pt x="593331" y="1243825"/>
                </a:lnTo>
                <a:lnTo>
                  <a:pt x="544588" y="1257909"/>
                </a:lnTo>
                <a:lnTo>
                  <a:pt x="497293" y="1273403"/>
                </a:lnTo>
                <a:lnTo>
                  <a:pt x="451535" y="1290281"/>
                </a:lnTo>
                <a:lnTo>
                  <a:pt x="407416" y="1308519"/>
                </a:lnTo>
                <a:lnTo>
                  <a:pt x="365010" y="1328089"/>
                </a:lnTo>
                <a:lnTo>
                  <a:pt x="324421" y="1348968"/>
                </a:lnTo>
                <a:lnTo>
                  <a:pt x="285724" y="1371117"/>
                </a:lnTo>
                <a:lnTo>
                  <a:pt x="249021" y="1394523"/>
                </a:lnTo>
                <a:lnTo>
                  <a:pt x="214401" y="1419161"/>
                </a:lnTo>
                <a:lnTo>
                  <a:pt x="181965" y="1444993"/>
                </a:lnTo>
                <a:lnTo>
                  <a:pt x="148158" y="1475447"/>
                </a:lnTo>
                <a:lnTo>
                  <a:pt x="117906" y="1506702"/>
                </a:lnTo>
                <a:lnTo>
                  <a:pt x="91173" y="1538693"/>
                </a:lnTo>
                <a:lnTo>
                  <a:pt x="67919" y="1571320"/>
                </a:lnTo>
                <a:lnTo>
                  <a:pt x="48133" y="1604530"/>
                </a:lnTo>
                <a:lnTo>
                  <a:pt x="18796" y="1672348"/>
                </a:lnTo>
                <a:lnTo>
                  <a:pt x="2946" y="1741512"/>
                </a:lnTo>
                <a:lnTo>
                  <a:pt x="0" y="1776412"/>
                </a:lnTo>
                <a:lnTo>
                  <a:pt x="330" y="1811413"/>
                </a:lnTo>
                <a:lnTo>
                  <a:pt x="10706" y="1881403"/>
                </a:lnTo>
                <a:lnTo>
                  <a:pt x="33858" y="1950885"/>
                </a:lnTo>
                <a:lnTo>
                  <a:pt x="69519" y="2019223"/>
                </a:lnTo>
                <a:lnTo>
                  <a:pt x="91973" y="2052764"/>
                </a:lnTo>
                <a:lnTo>
                  <a:pt x="117475" y="2085784"/>
                </a:lnTo>
                <a:lnTo>
                  <a:pt x="145986" y="2118207"/>
                </a:lnTo>
                <a:lnTo>
                  <a:pt x="177482" y="2149945"/>
                </a:lnTo>
                <a:lnTo>
                  <a:pt x="211937" y="2180945"/>
                </a:lnTo>
                <a:lnTo>
                  <a:pt x="249313" y="2211095"/>
                </a:lnTo>
                <a:lnTo>
                  <a:pt x="289572" y="2240343"/>
                </a:lnTo>
                <a:lnTo>
                  <a:pt x="332701" y="2268613"/>
                </a:lnTo>
                <a:lnTo>
                  <a:pt x="378675" y="2295804"/>
                </a:lnTo>
                <a:lnTo>
                  <a:pt x="427443" y="2321852"/>
                </a:lnTo>
                <a:lnTo>
                  <a:pt x="478993" y="2346668"/>
                </a:lnTo>
                <a:lnTo>
                  <a:pt x="533285" y="2370188"/>
                </a:lnTo>
                <a:lnTo>
                  <a:pt x="483057" y="2397696"/>
                </a:lnTo>
                <a:lnTo>
                  <a:pt x="436524" y="2426893"/>
                </a:lnTo>
                <a:lnTo>
                  <a:pt x="393750" y="2457691"/>
                </a:lnTo>
                <a:lnTo>
                  <a:pt x="354812" y="2489974"/>
                </a:lnTo>
                <a:lnTo>
                  <a:pt x="319773" y="2523642"/>
                </a:lnTo>
                <a:lnTo>
                  <a:pt x="288721" y="2558580"/>
                </a:lnTo>
                <a:lnTo>
                  <a:pt x="261721" y="2594686"/>
                </a:lnTo>
                <a:lnTo>
                  <a:pt x="238848" y="2631846"/>
                </a:lnTo>
                <a:lnTo>
                  <a:pt x="220167" y="2669959"/>
                </a:lnTo>
                <a:lnTo>
                  <a:pt x="205765" y="2708922"/>
                </a:lnTo>
                <a:lnTo>
                  <a:pt x="195707" y="2748623"/>
                </a:lnTo>
                <a:lnTo>
                  <a:pt x="190055" y="2788958"/>
                </a:lnTo>
                <a:lnTo>
                  <a:pt x="188899" y="2829814"/>
                </a:lnTo>
                <a:lnTo>
                  <a:pt x="192303" y="2871076"/>
                </a:lnTo>
                <a:lnTo>
                  <a:pt x="207518" y="2938322"/>
                </a:lnTo>
                <a:lnTo>
                  <a:pt x="234035" y="3003639"/>
                </a:lnTo>
                <a:lnTo>
                  <a:pt x="271208" y="3066732"/>
                </a:lnTo>
                <a:lnTo>
                  <a:pt x="318414" y="3127235"/>
                </a:lnTo>
                <a:lnTo>
                  <a:pt x="345579" y="3156420"/>
                </a:lnTo>
                <a:lnTo>
                  <a:pt x="375031" y="3184842"/>
                </a:lnTo>
                <a:lnTo>
                  <a:pt x="406666" y="3212452"/>
                </a:lnTo>
                <a:lnTo>
                  <a:pt x="440423" y="3239211"/>
                </a:lnTo>
                <a:lnTo>
                  <a:pt x="476224" y="3265081"/>
                </a:lnTo>
                <a:lnTo>
                  <a:pt x="513981" y="3290011"/>
                </a:lnTo>
                <a:lnTo>
                  <a:pt x="553618" y="3313963"/>
                </a:lnTo>
                <a:lnTo>
                  <a:pt x="595058" y="3336899"/>
                </a:lnTo>
                <a:lnTo>
                  <a:pt x="638225" y="3358781"/>
                </a:lnTo>
                <a:lnTo>
                  <a:pt x="683031" y="3379559"/>
                </a:lnTo>
                <a:lnTo>
                  <a:pt x="729411" y="3399205"/>
                </a:lnTo>
                <a:lnTo>
                  <a:pt x="777278" y="3417659"/>
                </a:lnTo>
                <a:lnTo>
                  <a:pt x="826566" y="3434892"/>
                </a:lnTo>
                <a:lnTo>
                  <a:pt x="877176" y="3450856"/>
                </a:lnTo>
                <a:lnTo>
                  <a:pt x="929055" y="3465512"/>
                </a:lnTo>
                <a:lnTo>
                  <a:pt x="982091" y="3478822"/>
                </a:lnTo>
                <a:lnTo>
                  <a:pt x="1036243" y="3490734"/>
                </a:lnTo>
                <a:lnTo>
                  <a:pt x="1091399" y="3501225"/>
                </a:lnTo>
                <a:lnTo>
                  <a:pt x="1147508" y="3510229"/>
                </a:lnTo>
                <a:lnTo>
                  <a:pt x="1204480" y="3517735"/>
                </a:lnTo>
                <a:lnTo>
                  <a:pt x="1262227" y="3523665"/>
                </a:lnTo>
                <a:lnTo>
                  <a:pt x="1320685" y="3528009"/>
                </a:lnTo>
                <a:lnTo>
                  <a:pt x="1379778" y="3530714"/>
                </a:lnTo>
                <a:lnTo>
                  <a:pt x="1439418" y="3531730"/>
                </a:lnTo>
                <a:lnTo>
                  <a:pt x="1449476" y="3542957"/>
                </a:lnTo>
                <a:lnTo>
                  <a:pt x="1487157" y="3582860"/>
                </a:lnTo>
                <a:lnTo>
                  <a:pt x="1515681" y="3611105"/>
                </a:lnTo>
                <a:lnTo>
                  <a:pt x="1545285" y="3638816"/>
                </a:lnTo>
                <a:lnTo>
                  <a:pt x="1575955" y="3665982"/>
                </a:lnTo>
                <a:lnTo>
                  <a:pt x="1607654" y="3692601"/>
                </a:lnTo>
                <a:lnTo>
                  <a:pt x="1640370" y="3718674"/>
                </a:lnTo>
                <a:lnTo>
                  <a:pt x="1674050" y="3744176"/>
                </a:lnTo>
                <a:lnTo>
                  <a:pt x="1708696" y="3769131"/>
                </a:lnTo>
                <a:lnTo>
                  <a:pt x="1744268" y="3793515"/>
                </a:lnTo>
                <a:lnTo>
                  <a:pt x="1780755" y="3817315"/>
                </a:lnTo>
                <a:lnTo>
                  <a:pt x="1818106" y="3840543"/>
                </a:lnTo>
                <a:lnTo>
                  <a:pt x="1856333" y="3863187"/>
                </a:lnTo>
                <a:lnTo>
                  <a:pt x="1895373" y="3885247"/>
                </a:lnTo>
                <a:lnTo>
                  <a:pt x="1935226" y="3906710"/>
                </a:lnTo>
                <a:lnTo>
                  <a:pt x="1975853" y="3927564"/>
                </a:lnTo>
                <a:lnTo>
                  <a:pt x="2017229" y="3947820"/>
                </a:lnTo>
                <a:lnTo>
                  <a:pt x="2059343" y="3967467"/>
                </a:lnTo>
                <a:lnTo>
                  <a:pt x="2102154" y="3986492"/>
                </a:lnTo>
                <a:lnTo>
                  <a:pt x="2145652" y="4004907"/>
                </a:lnTo>
                <a:lnTo>
                  <a:pt x="2189797" y="4022687"/>
                </a:lnTo>
                <a:lnTo>
                  <a:pt x="2234565" y="4039832"/>
                </a:lnTo>
                <a:lnTo>
                  <a:pt x="2279942" y="4056342"/>
                </a:lnTo>
                <a:lnTo>
                  <a:pt x="2325890" y="4072204"/>
                </a:lnTo>
                <a:lnTo>
                  <a:pt x="2372398" y="4087431"/>
                </a:lnTo>
                <a:lnTo>
                  <a:pt x="2419426" y="4101998"/>
                </a:lnTo>
                <a:lnTo>
                  <a:pt x="2466949" y="4115892"/>
                </a:lnTo>
                <a:lnTo>
                  <a:pt x="2514955" y="4129138"/>
                </a:lnTo>
                <a:lnTo>
                  <a:pt x="2563406" y="4141711"/>
                </a:lnTo>
                <a:lnTo>
                  <a:pt x="2612288" y="4153611"/>
                </a:lnTo>
                <a:lnTo>
                  <a:pt x="2661564" y="4164825"/>
                </a:lnTo>
                <a:lnTo>
                  <a:pt x="2711221" y="4175353"/>
                </a:lnTo>
                <a:lnTo>
                  <a:pt x="2761221" y="4185196"/>
                </a:lnTo>
                <a:lnTo>
                  <a:pt x="2811538" y="4194327"/>
                </a:lnTo>
                <a:lnTo>
                  <a:pt x="2862161" y="4202773"/>
                </a:lnTo>
                <a:lnTo>
                  <a:pt x="2913062" y="4210507"/>
                </a:lnTo>
                <a:lnTo>
                  <a:pt x="2964205" y="4217517"/>
                </a:lnTo>
                <a:lnTo>
                  <a:pt x="3015577" y="4223829"/>
                </a:lnTo>
                <a:lnTo>
                  <a:pt x="3067139" y="4229405"/>
                </a:lnTo>
                <a:lnTo>
                  <a:pt x="3118866" y="4234256"/>
                </a:lnTo>
                <a:lnTo>
                  <a:pt x="3170745" y="4238371"/>
                </a:lnTo>
                <a:lnTo>
                  <a:pt x="3222752" y="4241736"/>
                </a:lnTo>
                <a:lnTo>
                  <a:pt x="3274847" y="4244365"/>
                </a:lnTo>
                <a:lnTo>
                  <a:pt x="3327019" y="4246245"/>
                </a:lnTo>
                <a:lnTo>
                  <a:pt x="3379241" y="4247375"/>
                </a:lnTo>
                <a:lnTo>
                  <a:pt x="3431463" y="4247731"/>
                </a:lnTo>
                <a:lnTo>
                  <a:pt x="3483699" y="4247337"/>
                </a:lnTo>
                <a:lnTo>
                  <a:pt x="3535896" y="4246156"/>
                </a:lnTo>
                <a:lnTo>
                  <a:pt x="3588042" y="4244200"/>
                </a:lnTo>
                <a:lnTo>
                  <a:pt x="3640099" y="4241470"/>
                </a:lnTo>
                <a:lnTo>
                  <a:pt x="3692055" y="4237952"/>
                </a:lnTo>
                <a:lnTo>
                  <a:pt x="3743883" y="4233634"/>
                </a:lnTo>
                <a:lnTo>
                  <a:pt x="3795547" y="4228516"/>
                </a:lnTo>
                <a:lnTo>
                  <a:pt x="3847020" y="4222597"/>
                </a:lnTo>
                <a:lnTo>
                  <a:pt x="3898303" y="4215866"/>
                </a:lnTo>
                <a:lnTo>
                  <a:pt x="3949344" y="4208322"/>
                </a:lnTo>
                <a:lnTo>
                  <a:pt x="4000131" y="4199966"/>
                </a:lnTo>
                <a:lnTo>
                  <a:pt x="4050627" y="4190771"/>
                </a:lnTo>
                <a:lnTo>
                  <a:pt x="4100817" y="4180751"/>
                </a:lnTo>
                <a:lnTo>
                  <a:pt x="4150677" y="4169892"/>
                </a:lnTo>
                <a:lnTo>
                  <a:pt x="4200169" y="4158196"/>
                </a:lnTo>
                <a:lnTo>
                  <a:pt x="4249293" y="4145648"/>
                </a:lnTo>
                <a:lnTo>
                  <a:pt x="4281132" y="4175544"/>
                </a:lnTo>
                <a:lnTo>
                  <a:pt x="4314520" y="4204830"/>
                </a:lnTo>
                <a:lnTo>
                  <a:pt x="4349420" y="4233469"/>
                </a:lnTo>
                <a:lnTo>
                  <a:pt x="4385792" y="4261472"/>
                </a:lnTo>
                <a:lnTo>
                  <a:pt x="4423600" y="4288815"/>
                </a:lnTo>
                <a:lnTo>
                  <a:pt x="4462805" y="4315460"/>
                </a:lnTo>
                <a:lnTo>
                  <a:pt x="4503369" y="4341406"/>
                </a:lnTo>
                <a:lnTo>
                  <a:pt x="4545254" y="4366628"/>
                </a:lnTo>
                <a:lnTo>
                  <a:pt x="4588434" y="4391114"/>
                </a:lnTo>
                <a:lnTo>
                  <a:pt x="4632858" y="4414837"/>
                </a:lnTo>
                <a:lnTo>
                  <a:pt x="4678489" y="4437773"/>
                </a:lnTo>
                <a:lnTo>
                  <a:pt x="4725301" y="4459922"/>
                </a:lnTo>
                <a:lnTo>
                  <a:pt x="4773257" y="4481258"/>
                </a:lnTo>
                <a:lnTo>
                  <a:pt x="4822317" y="4501756"/>
                </a:lnTo>
                <a:lnTo>
                  <a:pt x="4872431" y="4521403"/>
                </a:lnTo>
                <a:lnTo>
                  <a:pt x="4923574" y="4540174"/>
                </a:lnTo>
                <a:lnTo>
                  <a:pt x="4975707" y="4558055"/>
                </a:lnTo>
                <a:lnTo>
                  <a:pt x="5028793" y="4575035"/>
                </a:lnTo>
                <a:lnTo>
                  <a:pt x="5082794" y="4591075"/>
                </a:lnTo>
                <a:lnTo>
                  <a:pt x="5137683" y="4606175"/>
                </a:lnTo>
                <a:lnTo>
                  <a:pt x="5193411" y="4620311"/>
                </a:lnTo>
                <a:lnTo>
                  <a:pt x="5247602" y="4632960"/>
                </a:lnTo>
                <a:lnTo>
                  <a:pt x="5301958" y="4644580"/>
                </a:lnTo>
                <a:lnTo>
                  <a:pt x="5356428" y="4655197"/>
                </a:lnTo>
                <a:lnTo>
                  <a:pt x="5411000" y="4664799"/>
                </a:lnTo>
                <a:lnTo>
                  <a:pt x="5465623" y="4673409"/>
                </a:lnTo>
                <a:lnTo>
                  <a:pt x="5520258" y="4681042"/>
                </a:lnTo>
                <a:lnTo>
                  <a:pt x="5574893" y="4687684"/>
                </a:lnTo>
                <a:lnTo>
                  <a:pt x="5629478" y="4693361"/>
                </a:lnTo>
                <a:lnTo>
                  <a:pt x="5683986" y="4698060"/>
                </a:lnTo>
                <a:lnTo>
                  <a:pt x="5738380" y="4701819"/>
                </a:lnTo>
                <a:lnTo>
                  <a:pt x="5792622" y="4704613"/>
                </a:lnTo>
                <a:lnTo>
                  <a:pt x="5846699" y="4706480"/>
                </a:lnTo>
                <a:lnTo>
                  <a:pt x="5900559" y="4707407"/>
                </a:lnTo>
                <a:lnTo>
                  <a:pt x="5954166" y="4707394"/>
                </a:lnTo>
                <a:lnTo>
                  <a:pt x="6007493" y="4706480"/>
                </a:lnTo>
                <a:lnTo>
                  <a:pt x="6060516" y="4704651"/>
                </a:lnTo>
                <a:lnTo>
                  <a:pt x="6113196" y="4701921"/>
                </a:lnTo>
                <a:lnTo>
                  <a:pt x="6165494" y="4698289"/>
                </a:lnTo>
                <a:lnTo>
                  <a:pt x="6217374" y="4693767"/>
                </a:lnTo>
                <a:lnTo>
                  <a:pt x="6268809" y="4688370"/>
                </a:lnTo>
                <a:lnTo>
                  <a:pt x="6319761" y="4682096"/>
                </a:lnTo>
                <a:lnTo>
                  <a:pt x="6370206" y="4674959"/>
                </a:lnTo>
                <a:lnTo>
                  <a:pt x="6420091" y="4666970"/>
                </a:lnTo>
                <a:lnTo>
                  <a:pt x="6469405" y="4658118"/>
                </a:lnTo>
                <a:lnTo>
                  <a:pt x="6518110" y="4648441"/>
                </a:lnTo>
                <a:lnTo>
                  <a:pt x="6566167" y="4637925"/>
                </a:lnTo>
                <a:lnTo>
                  <a:pt x="6613538" y="4626572"/>
                </a:lnTo>
                <a:lnTo>
                  <a:pt x="6660197" y="4614405"/>
                </a:lnTo>
                <a:lnTo>
                  <a:pt x="6706108" y="4601426"/>
                </a:lnTo>
                <a:lnTo>
                  <a:pt x="6751231" y="4587646"/>
                </a:lnTo>
                <a:lnTo>
                  <a:pt x="6795554" y="4573067"/>
                </a:lnTo>
                <a:lnTo>
                  <a:pt x="6839013" y="4557700"/>
                </a:lnTo>
                <a:lnTo>
                  <a:pt x="6881596" y="4541558"/>
                </a:lnTo>
                <a:lnTo>
                  <a:pt x="6923278" y="4524641"/>
                </a:lnTo>
                <a:lnTo>
                  <a:pt x="6963994" y="4506950"/>
                </a:lnTo>
                <a:lnTo>
                  <a:pt x="7003732" y="4488510"/>
                </a:lnTo>
                <a:lnTo>
                  <a:pt x="7042467" y="4469320"/>
                </a:lnTo>
                <a:lnTo>
                  <a:pt x="7080136" y="4449381"/>
                </a:lnTo>
                <a:lnTo>
                  <a:pt x="7116737" y="4428718"/>
                </a:lnTo>
                <a:lnTo>
                  <a:pt x="7152208" y="4407319"/>
                </a:lnTo>
                <a:lnTo>
                  <a:pt x="7186549" y="4385195"/>
                </a:lnTo>
                <a:lnTo>
                  <a:pt x="7219696" y="4362374"/>
                </a:lnTo>
                <a:lnTo>
                  <a:pt x="7251624" y="4338840"/>
                </a:lnTo>
                <a:lnTo>
                  <a:pt x="7282307" y="4314609"/>
                </a:lnTo>
                <a:lnTo>
                  <a:pt x="7311707" y="4289691"/>
                </a:lnTo>
                <a:lnTo>
                  <a:pt x="7366521" y="4237825"/>
                </a:lnTo>
                <a:lnTo>
                  <a:pt x="7415809" y="4183291"/>
                </a:lnTo>
                <a:lnTo>
                  <a:pt x="7459281" y="4126153"/>
                </a:lnTo>
                <a:lnTo>
                  <a:pt x="7478776" y="4096626"/>
                </a:lnTo>
                <a:lnTo>
                  <a:pt x="7523277" y="4115206"/>
                </a:lnTo>
                <a:lnTo>
                  <a:pt x="7568666" y="4132897"/>
                </a:lnTo>
                <a:lnTo>
                  <a:pt x="7614894" y="4149725"/>
                </a:lnTo>
                <a:lnTo>
                  <a:pt x="7661910" y="4165650"/>
                </a:lnTo>
                <a:lnTo>
                  <a:pt x="7709687" y="4180675"/>
                </a:lnTo>
                <a:lnTo>
                  <a:pt x="7758163" y="4194784"/>
                </a:lnTo>
                <a:lnTo>
                  <a:pt x="7807287" y="4207980"/>
                </a:lnTo>
                <a:lnTo>
                  <a:pt x="7857045" y="4220235"/>
                </a:lnTo>
                <a:lnTo>
                  <a:pt x="7907363" y="4231551"/>
                </a:lnTo>
                <a:lnTo>
                  <a:pt x="7958201" y="4241914"/>
                </a:lnTo>
                <a:lnTo>
                  <a:pt x="8009534" y="4251299"/>
                </a:lnTo>
                <a:lnTo>
                  <a:pt x="8061312" y="4259719"/>
                </a:lnTo>
                <a:lnTo>
                  <a:pt x="8113471" y="4267162"/>
                </a:lnTo>
                <a:lnTo>
                  <a:pt x="8165986" y="4273601"/>
                </a:lnTo>
                <a:lnTo>
                  <a:pt x="8218805" y="4279036"/>
                </a:lnTo>
                <a:lnTo>
                  <a:pt x="8271891" y="4283443"/>
                </a:lnTo>
                <a:lnTo>
                  <a:pt x="8332317" y="4287228"/>
                </a:lnTo>
                <a:lnTo>
                  <a:pt x="8392274" y="4289666"/>
                </a:lnTo>
                <a:lnTo>
                  <a:pt x="8451698" y="4290784"/>
                </a:lnTo>
                <a:lnTo>
                  <a:pt x="8510549" y="4290619"/>
                </a:lnTo>
                <a:lnTo>
                  <a:pt x="8568792" y="4289158"/>
                </a:lnTo>
                <a:lnTo>
                  <a:pt x="8626373" y="4286453"/>
                </a:lnTo>
                <a:lnTo>
                  <a:pt x="8683244" y="4282516"/>
                </a:lnTo>
                <a:lnTo>
                  <a:pt x="8739365" y="4277372"/>
                </a:lnTo>
                <a:lnTo>
                  <a:pt x="8794686" y="4271022"/>
                </a:lnTo>
                <a:lnTo>
                  <a:pt x="8849182" y="4263504"/>
                </a:lnTo>
                <a:lnTo>
                  <a:pt x="8902776" y="4254843"/>
                </a:lnTo>
                <a:lnTo>
                  <a:pt x="8955456" y="4245051"/>
                </a:lnTo>
                <a:lnTo>
                  <a:pt x="9007157" y="4234142"/>
                </a:lnTo>
                <a:lnTo>
                  <a:pt x="9057830" y="4222153"/>
                </a:lnTo>
                <a:lnTo>
                  <a:pt x="9107449" y="4209097"/>
                </a:lnTo>
                <a:lnTo>
                  <a:pt x="9155963" y="4195000"/>
                </a:lnTo>
                <a:lnTo>
                  <a:pt x="9203322" y="4179874"/>
                </a:lnTo>
                <a:lnTo>
                  <a:pt x="9249473" y="4163745"/>
                </a:lnTo>
                <a:lnTo>
                  <a:pt x="9294393" y="4146626"/>
                </a:lnTo>
                <a:lnTo>
                  <a:pt x="9338031" y="4128554"/>
                </a:lnTo>
                <a:lnTo>
                  <a:pt x="9380322" y="4109542"/>
                </a:lnTo>
                <a:lnTo>
                  <a:pt x="9421241" y="4089603"/>
                </a:lnTo>
                <a:lnTo>
                  <a:pt x="9460751" y="4068775"/>
                </a:lnTo>
                <a:lnTo>
                  <a:pt x="9498787" y="4047058"/>
                </a:lnTo>
                <a:lnTo>
                  <a:pt x="9535300" y="4024490"/>
                </a:lnTo>
                <a:lnTo>
                  <a:pt x="9570275" y="4001084"/>
                </a:lnTo>
                <a:lnTo>
                  <a:pt x="9603638" y="3976865"/>
                </a:lnTo>
                <a:lnTo>
                  <a:pt x="9635363" y="3951846"/>
                </a:lnTo>
                <a:lnTo>
                  <a:pt x="9665398" y="3926065"/>
                </a:lnTo>
                <a:lnTo>
                  <a:pt x="9693694" y="3899522"/>
                </a:lnTo>
                <a:lnTo>
                  <a:pt x="9744913" y="3844264"/>
                </a:lnTo>
                <a:lnTo>
                  <a:pt x="9788665" y="3786251"/>
                </a:lnTo>
                <a:lnTo>
                  <a:pt x="9824568" y="3725646"/>
                </a:lnTo>
                <a:lnTo>
                  <a:pt x="9852292" y="3662616"/>
                </a:lnTo>
                <a:lnTo>
                  <a:pt x="9871469" y="3597338"/>
                </a:lnTo>
                <a:lnTo>
                  <a:pt x="9881743" y="3529952"/>
                </a:lnTo>
                <a:lnTo>
                  <a:pt x="9935985" y="3528860"/>
                </a:lnTo>
                <a:lnTo>
                  <a:pt x="9989922" y="3526828"/>
                </a:lnTo>
                <a:lnTo>
                  <a:pt x="10043516" y="3523869"/>
                </a:lnTo>
                <a:lnTo>
                  <a:pt x="10096729" y="3519982"/>
                </a:lnTo>
                <a:lnTo>
                  <a:pt x="10149510" y="3515169"/>
                </a:lnTo>
                <a:lnTo>
                  <a:pt x="10201859" y="3509454"/>
                </a:lnTo>
                <a:lnTo>
                  <a:pt x="10253713" y="3502837"/>
                </a:lnTo>
                <a:lnTo>
                  <a:pt x="10305047" y="3495306"/>
                </a:lnTo>
                <a:lnTo>
                  <a:pt x="10355821" y="3486886"/>
                </a:lnTo>
                <a:lnTo>
                  <a:pt x="10406012" y="3477577"/>
                </a:lnTo>
                <a:lnTo>
                  <a:pt x="10455567" y="3467379"/>
                </a:lnTo>
                <a:lnTo>
                  <a:pt x="10504475" y="3456305"/>
                </a:lnTo>
                <a:lnTo>
                  <a:pt x="10552684" y="3444367"/>
                </a:lnTo>
                <a:lnTo>
                  <a:pt x="10600157" y="3431552"/>
                </a:lnTo>
                <a:lnTo>
                  <a:pt x="10646867" y="3417874"/>
                </a:lnTo>
                <a:lnTo>
                  <a:pt x="10692765" y="3403346"/>
                </a:lnTo>
                <a:lnTo>
                  <a:pt x="10737850" y="3387966"/>
                </a:lnTo>
                <a:lnTo>
                  <a:pt x="10791088" y="3368294"/>
                </a:lnTo>
                <a:lnTo>
                  <a:pt x="10842498" y="3347643"/>
                </a:lnTo>
                <a:lnTo>
                  <a:pt x="10892041" y="3326053"/>
                </a:lnTo>
                <a:lnTo>
                  <a:pt x="10939717" y="3303536"/>
                </a:lnTo>
                <a:lnTo>
                  <a:pt x="10985525" y="3280143"/>
                </a:lnTo>
                <a:lnTo>
                  <a:pt x="11029442" y="3255911"/>
                </a:lnTo>
                <a:lnTo>
                  <a:pt x="11071454" y="3230842"/>
                </a:lnTo>
                <a:lnTo>
                  <a:pt x="11111573" y="3204997"/>
                </a:lnTo>
                <a:lnTo>
                  <a:pt x="11149775" y="3178403"/>
                </a:lnTo>
                <a:lnTo>
                  <a:pt x="11186046" y="3151073"/>
                </a:lnTo>
                <a:lnTo>
                  <a:pt x="11220387" y="3123069"/>
                </a:lnTo>
                <a:lnTo>
                  <a:pt x="11252784" y="3094393"/>
                </a:lnTo>
                <a:lnTo>
                  <a:pt x="11283226" y="3065094"/>
                </a:lnTo>
                <a:lnTo>
                  <a:pt x="11311700" y="3035185"/>
                </a:lnTo>
                <a:lnTo>
                  <a:pt x="11338204" y="3004731"/>
                </a:lnTo>
                <a:lnTo>
                  <a:pt x="11362728" y="2973730"/>
                </a:lnTo>
                <a:lnTo>
                  <a:pt x="11385258" y="2942234"/>
                </a:lnTo>
                <a:lnTo>
                  <a:pt x="11424285" y="2877870"/>
                </a:lnTo>
                <a:lnTo>
                  <a:pt x="11455235" y="2811869"/>
                </a:lnTo>
                <a:lnTo>
                  <a:pt x="11478019" y="2744508"/>
                </a:lnTo>
                <a:lnTo>
                  <a:pt x="11492560" y="2676029"/>
                </a:lnTo>
                <a:lnTo>
                  <a:pt x="11496713" y="2641447"/>
                </a:lnTo>
                <a:lnTo>
                  <a:pt x="11498771" y="2606687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29511" y="1676999"/>
            <a:ext cx="8692515" cy="33727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86995" algn="just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lang="en-US" b="1" spc="75" dirty="0">
                <a:latin typeface="Century Gothic"/>
                <a:cs typeface="Century Gothic"/>
              </a:rPr>
              <a:t>Reminder: </a:t>
            </a:r>
            <a:r>
              <a:rPr lang="en-US" i="1" spc="75" dirty="0">
                <a:latin typeface="Century Gothic"/>
                <a:cs typeface="Century Gothic"/>
              </a:rPr>
              <a:t>Check run dates are posted in the Provider Portal. Check this schedule, especially around holidays, for up-to-date payment schedule.</a:t>
            </a:r>
          </a:p>
          <a:p>
            <a:pPr marL="12065" marR="86995" algn="just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endParaRPr lang="en-US" sz="1800" b="1" spc="75" dirty="0">
              <a:latin typeface="Century Gothic"/>
              <a:cs typeface="Century Gothic"/>
            </a:endParaRPr>
          </a:p>
          <a:p>
            <a:pPr marL="299085" marR="86995" indent="-28702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sz="1800" spc="75" dirty="0">
                <a:latin typeface="Century Gothic"/>
                <a:cs typeface="Century Gothic"/>
              </a:rPr>
              <a:t>Your</a:t>
            </a:r>
            <a:r>
              <a:rPr sz="1800" dirty="0">
                <a:latin typeface="Century Gothic"/>
                <a:cs typeface="Century Gothic"/>
              </a:rPr>
              <a:t> </a:t>
            </a:r>
            <a:r>
              <a:rPr sz="1800" spc="-20" dirty="0">
                <a:latin typeface="Century Gothic"/>
                <a:cs typeface="Century Gothic"/>
              </a:rPr>
              <a:t>local</a:t>
            </a:r>
            <a:r>
              <a:rPr sz="1800" dirty="0">
                <a:latin typeface="Century Gothic"/>
                <a:cs typeface="Century Gothic"/>
              </a:rPr>
              <a:t> </a:t>
            </a:r>
            <a:r>
              <a:rPr sz="1800" spc="75" dirty="0">
                <a:latin typeface="Century Gothic"/>
                <a:cs typeface="Century Gothic"/>
              </a:rPr>
              <a:t>Network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Operations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or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Provider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Relations</a:t>
            </a:r>
            <a:r>
              <a:rPr sz="1800" spc="-15" dirty="0">
                <a:latin typeface="Century Gothic"/>
                <a:cs typeface="Century Gothic"/>
              </a:rPr>
              <a:t> </a:t>
            </a:r>
            <a:r>
              <a:rPr sz="1800" spc="60" dirty="0">
                <a:latin typeface="Century Gothic"/>
                <a:cs typeface="Century Gothic"/>
              </a:rPr>
              <a:t>Team-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Reach </a:t>
            </a:r>
            <a:r>
              <a:rPr sz="1800" spc="55" dirty="0">
                <a:latin typeface="Century Gothic"/>
                <a:cs typeface="Century Gothic"/>
              </a:rPr>
              <a:t>out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to </a:t>
            </a:r>
            <a:r>
              <a:rPr sz="1800" spc="55" dirty="0">
                <a:latin typeface="Century Gothic"/>
                <a:cs typeface="Century Gothic"/>
              </a:rPr>
              <a:t>your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local</a:t>
            </a:r>
            <a:r>
              <a:rPr sz="1800" spc="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operations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team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80" dirty="0">
                <a:latin typeface="Century Gothic"/>
                <a:cs typeface="Century Gothic"/>
              </a:rPr>
              <a:t>first,</a:t>
            </a:r>
            <a:r>
              <a:rPr sz="1800" spc="1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they</a:t>
            </a:r>
            <a:r>
              <a:rPr sz="1800" spc="-1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are</a:t>
            </a:r>
            <a:r>
              <a:rPr sz="1800" spc="10" dirty="0">
                <a:latin typeface="Century Gothic"/>
                <a:cs typeface="Century Gothic"/>
              </a:rPr>
              <a:t> </a:t>
            </a:r>
            <a:r>
              <a:rPr sz="1800" spc="105" dirty="0">
                <a:latin typeface="Century Gothic"/>
                <a:cs typeface="Century Gothic"/>
              </a:rPr>
              <a:t>most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50" dirty="0">
                <a:latin typeface="Century Gothic"/>
                <a:cs typeface="Century Gothic"/>
              </a:rPr>
              <a:t>familiar</a:t>
            </a:r>
            <a:r>
              <a:rPr sz="1800" spc="45" dirty="0">
                <a:latin typeface="Century Gothic"/>
                <a:cs typeface="Century Gothic"/>
              </a:rPr>
              <a:t> </a:t>
            </a:r>
            <a:r>
              <a:rPr sz="1800" spc="105" dirty="0">
                <a:latin typeface="Century Gothic"/>
                <a:cs typeface="Century Gothic"/>
              </a:rPr>
              <a:t>with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you</a:t>
            </a:r>
            <a:r>
              <a:rPr sz="1800" spc="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and</a:t>
            </a:r>
            <a:r>
              <a:rPr sz="1800" spc="-5" dirty="0">
                <a:latin typeface="Century Gothic"/>
                <a:cs typeface="Century Gothic"/>
              </a:rPr>
              <a:t> </a:t>
            </a:r>
            <a:r>
              <a:rPr sz="1800" spc="35" dirty="0">
                <a:latin typeface="Century Gothic"/>
                <a:cs typeface="Century Gothic"/>
              </a:rPr>
              <a:t>your </a:t>
            </a:r>
            <a:r>
              <a:rPr sz="1800" spc="-10" dirty="0">
                <a:latin typeface="Century Gothic"/>
                <a:cs typeface="Century Gothic"/>
              </a:rPr>
              <a:t>company</a:t>
            </a:r>
            <a:endParaRPr sz="1800" dirty="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2160"/>
              </a:spcBef>
              <a:buFont typeface="Arial"/>
              <a:buChar char="•"/>
              <a:tabLst>
                <a:tab pos="299085" algn="l"/>
              </a:tabLst>
            </a:pPr>
            <a:r>
              <a:rPr sz="1800" spc="-150" dirty="0">
                <a:latin typeface="Century Gothic"/>
                <a:cs typeface="Century Gothic"/>
              </a:rPr>
              <a:t>1-</a:t>
            </a:r>
            <a:r>
              <a:rPr sz="1800" spc="145" dirty="0">
                <a:latin typeface="Century Gothic"/>
                <a:cs typeface="Century Gothic"/>
              </a:rPr>
              <a:t>800-</a:t>
            </a:r>
            <a:r>
              <a:rPr sz="1800" spc="90" dirty="0">
                <a:latin typeface="Century Gothic"/>
                <a:cs typeface="Century Gothic"/>
              </a:rPr>
              <a:t>930-</a:t>
            </a:r>
            <a:r>
              <a:rPr sz="1800" spc="135" dirty="0">
                <a:latin typeface="Century Gothic"/>
                <a:cs typeface="Century Gothic"/>
              </a:rPr>
              <a:t>9060</a:t>
            </a:r>
            <a:r>
              <a:rPr sz="1800" spc="20" dirty="0">
                <a:latin typeface="Century Gothic"/>
                <a:cs typeface="Century Gothic"/>
              </a:rPr>
              <a:t> </a:t>
            </a:r>
            <a:r>
              <a:rPr sz="1800" dirty="0">
                <a:latin typeface="Century Gothic"/>
                <a:cs typeface="Century Gothic"/>
              </a:rPr>
              <a:t>–</a:t>
            </a:r>
            <a:r>
              <a:rPr sz="1800" spc="-20" dirty="0">
                <a:latin typeface="Century Gothic"/>
                <a:cs typeface="Century Gothic"/>
              </a:rPr>
              <a:t> </a:t>
            </a:r>
            <a:r>
              <a:rPr sz="1800" spc="125" dirty="0">
                <a:latin typeface="Century Gothic"/>
                <a:cs typeface="Century Gothic"/>
              </a:rPr>
              <a:t>Billing</a:t>
            </a:r>
            <a:r>
              <a:rPr sz="1800" spc="20" dirty="0">
                <a:latin typeface="Century Gothic"/>
                <a:cs typeface="Century Gothic"/>
              </a:rPr>
              <a:t> </a:t>
            </a:r>
            <a:r>
              <a:rPr sz="1800" spc="65" dirty="0">
                <a:latin typeface="Century Gothic"/>
                <a:cs typeface="Century Gothic"/>
              </a:rPr>
              <a:t>Information</a:t>
            </a:r>
            <a:r>
              <a:rPr sz="1800" spc="-40" dirty="0">
                <a:latin typeface="Century Gothic"/>
                <a:cs typeface="Century Gothic"/>
              </a:rPr>
              <a:t> </a:t>
            </a:r>
            <a:r>
              <a:rPr sz="1800" spc="-25" dirty="0">
                <a:latin typeface="Century Gothic"/>
                <a:cs typeface="Century Gothic"/>
              </a:rPr>
              <a:t>Contact</a:t>
            </a:r>
            <a:r>
              <a:rPr sz="1800" spc="-30" dirty="0">
                <a:latin typeface="Century Gothic"/>
                <a:cs typeface="Century Gothic"/>
              </a:rPr>
              <a:t> </a:t>
            </a:r>
            <a:r>
              <a:rPr sz="1800" spc="75" dirty="0">
                <a:latin typeface="Century Gothic"/>
                <a:cs typeface="Century Gothic"/>
              </a:rPr>
              <a:t>Number</a:t>
            </a:r>
            <a:endParaRPr sz="1800" dirty="0">
              <a:latin typeface="Century Gothic"/>
              <a:cs typeface="Century Gothic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2160"/>
              </a:spcBef>
              <a:buClr>
                <a:srgbClr val="000000"/>
              </a:buClr>
              <a:buFont typeface="Arial"/>
              <a:buChar char="•"/>
              <a:tabLst>
                <a:tab pos="299085" algn="l"/>
              </a:tabLst>
            </a:pPr>
            <a:r>
              <a:rPr sz="1800" u="sng" spc="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entury Gothic"/>
                <a:cs typeface="Century Gothic"/>
                <a:hlinkClick r:id="rId2"/>
              </a:rPr>
              <a:t>TPSupport@modivcare.com</a:t>
            </a:r>
            <a:r>
              <a:rPr sz="1800" u="none" spc="20" dirty="0">
                <a:solidFill>
                  <a:srgbClr val="0462C1"/>
                </a:solidFill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–</a:t>
            </a:r>
            <a:r>
              <a:rPr sz="1800" u="none" spc="-20" dirty="0">
                <a:latin typeface="Century Gothic"/>
                <a:cs typeface="Century Gothic"/>
              </a:rPr>
              <a:t> </a:t>
            </a:r>
            <a:r>
              <a:rPr sz="1800" u="none" spc="85" dirty="0">
                <a:latin typeface="Century Gothic"/>
                <a:cs typeface="Century Gothic"/>
              </a:rPr>
              <a:t>If</a:t>
            </a:r>
            <a:r>
              <a:rPr sz="1800" u="none" spc="-15" dirty="0"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you</a:t>
            </a:r>
            <a:r>
              <a:rPr sz="1800" u="none" spc="-20" dirty="0"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are</a:t>
            </a:r>
            <a:r>
              <a:rPr sz="1800" u="none" spc="-15" dirty="0">
                <a:latin typeface="Century Gothic"/>
                <a:cs typeface="Century Gothic"/>
              </a:rPr>
              <a:t> </a:t>
            </a:r>
            <a:r>
              <a:rPr sz="1800" u="none" spc="55" dirty="0">
                <a:latin typeface="Century Gothic"/>
                <a:cs typeface="Century Gothic"/>
              </a:rPr>
              <a:t>continuing</a:t>
            </a:r>
            <a:r>
              <a:rPr sz="1800" u="none" spc="-45" dirty="0">
                <a:latin typeface="Century Gothic"/>
                <a:cs typeface="Century Gothic"/>
              </a:rPr>
              <a:t> </a:t>
            </a:r>
            <a:r>
              <a:rPr sz="1800" u="none" dirty="0">
                <a:latin typeface="Century Gothic"/>
                <a:cs typeface="Century Gothic"/>
              </a:rPr>
              <a:t>to</a:t>
            </a:r>
            <a:r>
              <a:rPr sz="1800" u="none" spc="-20" dirty="0">
                <a:latin typeface="Century Gothic"/>
                <a:cs typeface="Century Gothic"/>
              </a:rPr>
              <a:t> </a:t>
            </a:r>
            <a:r>
              <a:rPr sz="1800" u="none" spc="-40" dirty="0">
                <a:latin typeface="Century Gothic"/>
                <a:cs typeface="Century Gothic"/>
              </a:rPr>
              <a:t>have</a:t>
            </a:r>
            <a:r>
              <a:rPr sz="1800" u="none" spc="-30" dirty="0">
                <a:latin typeface="Century Gothic"/>
                <a:cs typeface="Century Gothic"/>
              </a:rPr>
              <a:t> </a:t>
            </a:r>
            <a:r>
              <a:rPr sz="1800" u="none" spc="105" dirty="0">
                <a:latin typeface="Century Gothic"/>
                <a:cs typeface="Century Gothic"/>
              </a:rPr>
              <a:t>issues</a:t>
            </a:r>
            <a:r>
              <a:rPr sz="1800" u="none" spc="-15" dirty="0">
                <a:latin typeface="Century Gothic"/>
                <a:cs typeface="Century Gothic"/>
              </a:rPr>
              <a:t> </a:t>
            </a:r>
            <a:r>
              <a:rPr sz="1800" u="none" spc="65" dirty="0">
                <a:latin typeface="Century Gothic"/>
                <a:cs typeface="Century Gothic"/>
              </a:rPr>
              <a:t>or</a:t>
            </a:r>
            <a:r>
              <a:rPr sz="1800" u="none" spc="-10" dirty="0">
                <a:latin typeface="Century Gothic"/>
                <a:cs typeface="Century Gothic"/>
              </a:rPr>
              <a:t> </a:t>
            </a:r>
            <a:r>
              <a:rPr sz="1800" u="none" spc="35" dirty="0">
                <a:latin typeface="Century Gothic"/>
                <a:cs typeface="Century Gothic"/>
              </a:rPr>
              <a:t>your </a:t>
            </a:r>
            <a:r>
              <a:rPr sz="1800" u="none" spc="-20" dirty="0">
                <a:latin typeface="Century Gothic"/>
                <a:cs typeface="Century Gothic"/>
              </a:rPr>
              <a:t>local </a:t>
            </a:r>
            <a:r>
              <a:rPr sz="1800" u="none" dirty="0">
                <a:latin typeface="Century Gothic"/>
                <a:cs typeface="Century Gothic"/>
              </a:rPr>
              <a:t>team</a:t>
            </a:r>
            <a:r>
              <a:rPr sz="1800" u="none" spc="-25" dirty="0">
                <a:latin typeface="Century Gothic"/>
                <a:cs typeface="Century Gothic"/>
              </a:rPr>
              <a:t> </a:t>
            </a:r>
            <a:r>
              <a:rPr sz="1800" u="none" spc="145" dirty="0">
                <a:latin typeface="Century Gothic"/>
                <a:cs typeface="Century Gothic"/>
              </a:rPr>
              <a:t>is</a:t>
            </a:r>
            <a:r>
              <a:rPr sz="1800" u="none" spc="-10" dirty="0">
                <a:latin typeface="Century Gothic"/>
                <a:cs typeface="Century Gothic"/>
              </a:rPr>
              <a:t> unavailable.</a:t>
            </a:r>
            <a:endParaRPr sz="18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12656" y="6332931"/>
            <a:ext cx="2618740" cy="3041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spc="125" dirty="0">
                <a:solidFill>
                  <a:srgbClr val="F1F1F1"/>
                </a:solidFill>
                <a:latin typeface="Century Gothic"/>
                <a:cs typeface="Century Gothic"/>
              </a:rPr>
              <a:t>Billing</a:t>
            </a:r>
            <a:r>
              <a:rPr sz="1800" spc="9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F1F1F1"/>
                </a:solidFill>
                <a:latin typeface="Century Gothic"/>
                <a:cs typeface="Century Gothic"/>
              </a:rPr>
              <a:t>and</a:t>
            </a:r>
            <a:r>
              <a:rPr sz="1800" spc="40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F1F1F1"/>
                </a:solidFill>
                <a:latin typeface="Century Gothic"/>
                <a:cs typeface="Century Gothic"/>
              </a:rPr>
              <a:t>Claims</a:t>
            </a:r>
            <a:r>
              <a:rPr sz="1800" spc="65" dirty="0">
                <a:solidFill>
                  <a:srgbClr val="F1F1F1"/>
                </a:solidFill>
                <a:latin typeface="Century Gothic"/>
                <a:cs typeface="Century Gothic"/>
              </a:rPr>
              <a:t> </a:t>
            </a:r>
            <a:r>
              <a:rPr sz="1800" spc="114" dirty="0">
                <a:solidFill>
                  <a:srgbClr val="F1F1F1"/>
                </a:solidFill>
                <a:latin typeface="Century Gothic"/>
                <a:cs typeface="Century Gothic"/>
              </a:rPr>
              <a:t>Tips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Century Gothic</vt:lpstr>
      <vt:lpstr>Office Theme</vt:lpstr>
      <vt:lpstr>A Note from Modivcare:</vt:lpstr>
      <vt:lpstr>Top Reasons for Claims Denials and How to Avoid Them</vt:lpstr>
      <vt:lpstr>Reminder!</vt:lpstr>
      <vt:lpstr>Who to Contact for Claims and Billing Issues</vt:lpstr>
    </vt:vector>
  </TitlesOfParts>
  <Company>Modivcare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Loney</dc:creator>
  <cp:lastModifiedBy>Mark Loney</cp:lastModifiedBy>
  <cp:revision>1</cp:revision>
  <dcterms:created xsi:type="dcterms:W3CDTF">2025-08-05T19:03:26Z</dcterms:created>
  <dcterms:modified xsi:type="dcterms:W3CDTF">2025-08-05T19:03:53Z</dcterms:modified>
</cp:coreProperties>
</file>