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4" r:id="rId3"/>
    <p:sldId id="273" r:id="rId4"/>
    <p:sldId id="257" r:id="rId5"/>
    <p:sldId id="258" r:id="rId6"/>
    <p:sldId id="259" r:id="rId7"/>
    <p:sldId id="260" r:id="rId8"/>
    <p:sldId id="275" r:id="rId9"/>
    <p:sldId id="277" r:id="rId10"/>
    <p:sldId id="279" r:id="rId11"/>
    <p:sldId id="261" r:id="rId12"/>
    <p:sldId id="262" r:id="rId13"/>
    <p:sldId id="263" r:id="rId14"/>
    <p:sldId id="264" r:id="rId15"/>
    <p:sldId id="265" r:id="rId16"/>
    <p:sldId id="266" r:id="rId17"/>
    <p:sldId id="278" r:id="rId18"/>
    <p:sldId id="268" r:id="rId19"/>
    <p:sldId id="267" r:id="rId20"/>
    <p:sldId id="269" r:id="rId21"/>
    <p:sldId id="280" r:id="rId22"/>
    <p:sldId id="281" r:id="rId23"/>
    <p:sldId id="270"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5FC21CD-7722-4963-A64A-D57B4B9B87D2}" type="datetimeFigureOut">
              <a:rPr lang="en-US" smtClean="0"/>
              <a:pPr/>
              <a:t>7/11/2014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6E6B349-2D3B-4B74-8C21-F7935610AE5A}" type="slidenum">
              <a:rPr lang="en-US" smtClean="0"/>
              <a:pPr/>
              <a:t>‹#›</a:t>
            </a:fld>
            <a:endParaRPr lang="en-US"/>
          </a:p>
        </p:txBody>
      </p:sp>
    </p:spTree>
    <p:extLst>
      <p:ext uri="{BB962C8B-B14F-4D97-AF65-F5344CB8AC3E}">
        <p14:creationId xmlns:p14="http://schemas.microsoft.com/office/powerpoint/2010/main" val="416303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6B349-2D3B-4B74-8C21-F7935610AE5A}" type="slidenum">
              <a:rPr lang="en-US" smtClean="0"/>
              <a:pPr/>
              <a:t>11</a:t>
            </a:fld>
            <a:endParaRPr lang="en-US"/>
          </a:p>
        </p:txBody>
      </p:sp>
    </p:spTree>
    <p:extLst>
      <p:ext uri="{BB962C8B-B14F-4D97-AF65-F5344CB8AC3E}">
        <p14:creationId xmlns:p14="http://schemas.microsoft.com/office/powerpoint/2010/main" val="2038445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AE8BE8-A550-4089-8A23-F912D41CE0BC}" type="datetime1">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EDE7A-346B-4AD1-AFC6-C7BD4BD79691}" type="slidenum">
              <a:rPr lang="en-US" smtClean="0"/>
              <a:pPr/>
              <a:t>‹#›</a:t>
            </a:fld>
            <a:endParaRPr lang="en-US"/>
          </a:p>
        </p:txBody>
      </p:sp>
    </p:spTree>
    <p:extLst>
      <p:ext uri="{BB962C8B-B14F-4D97-AF65-F5344CB8AC3E}">
        <p14:creationId xmlns:p14="http://schemas.microsoft.com/office/powerpoint/2010/main" val="300514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D57FA-52D4-4415-80B6-AC59B3A2C940}" type="datetime1">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EDE7A-346B-4AD1-AFC6-C7BD4BD79691}" type="slidenum">
              <a:rPr lang="en-US" smtClean="0"/>
              <a:pPr/>
              <a:t>‹#›</a:t>
            </a:fld>
            <a:endParaRPr lang="en-US"/>
          </a:p>
        </p:txBody>
      </p:sp>
    </p:spTree>
    <p:extLst>
      <p:ext uri="{BB962C8B-B14F-4D97-AF65-F5344CB8AC3E}">
        <p14:creationId xmlns:p14="http://schemas.microsoft.com/office/powerpoint/2010/main" val="181412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9B764E-450D-464A-A53F-2D187AE4A9E8}" type="datetime1">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EDE7A-346B-4AD1-AFC6-C7BD4BD79691}" type="slidenum">
              <a:rPr lang="en-US" smtClean="0"/>
              <a:pPr/>
              <a:t>‹#›</a:t>
            </a:fld>
            <a:endParaRPr lang="en-US"/>
          </a:p>
        </p:txBody>
      </p:sp>
    </p:spTree>
    <p:extLst>
      <p:ext uri="{BB962C8B-B14F-4D97-AF65-F5344CB8AC3E}">
        <p14:creationId xmlns:p14="http://schemas.microsoft.com/office/powerpoint/2010/main" val="362366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52A9BC-CEC8-4BE6-9603-EDC78F29A7FB}" type="datetime1">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EDE7A-346B-4AD1-AFC6-C7BD4BD79691}" type="slidenum">
              <a:rPr lang="en-US" smtClean="0"/>
              <a:pPr/>
              <a:t>‹#›</a:t>
            </a:fld>
            <a:endParaRPr lang="en-US"/>
          </a:p>
        </p:txBody>
      </p:sp>
    </p:spTree>
    <p:extLst>
      <p:ext uri="{BB962C8B-B14F-4D97-AF65-F5344CB8AC3E}">
        <p14:creationId xmlns:p14="http://schemas.microsoft.com/office/powerpoint/2010/main" val="2070521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BE11C3-8C13-41FD-96B8-0497BBA855BA}" type="datetime1">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EDE7A-346B-4AD1-AFC6-C7BD4BD79691}" type="slidenum">
              <a:rPr lang="en-US" smtClean="0"/>
              <a:pPr/>
              <a:t>‹#›</a:t>
            </a:fld>
            <a:endParaRPr lang="en-US"/>
          </a:p>
        </p:txBody>
      </p:sp>
    </p:spTree>
    <p:extLst>
      <p:ext uri="{BB962C8B-B14F-4D97-AF65-F5344CB8AC3E}">
        <p14:creationId xmlns:p14="http://schemas.microsoft.com/office/powerpoint/2010/main" val="2184554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F70D40-7F7E-4EF0-B8A3-BDB2961989F4}" type="datetime1">
              <a:rPr lang="en-US" smtClean="0"/>
              <a:pPr/>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EDE7A-346B-4AD1-AFC6-C7BD4BD79691}" type="slidenum">
              <a:rPr lang="en-US" smtClean="0"/>
              <a:pPr/>
              <a:t>‹#›</a:t>
            </a:fld>
            <a:endParaRPr lang="en-US"/>
          </a:p>
        </p:txBody>
      </p:sp>
    </p:spTree>
    <p:extLst>
      <p:ext uri="{BB962C8B-B14F-4D97-AF65-F5344CB8AC3E}">
        <p14:creationId xmlns:p14="http://schemas.microsoft.com/office/powerpoint/2010/main" val="72812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600AC5-ACC9-4609-8BE2-8750E25FD5AD}" type="datetime1">
              <a:rPr lang="en-US" smtClean="0"/>
              <a:pPr/>
              <a:t>7/11/2014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4EDE7A-346B-4AD1-AFC6-C7BD4BD79691}" type="slidenum">
              <a:rPr lang="en-US" smtClean="0"/>
              <a:pPr/>
              <a:t>‹#›</a:t>
            </a:fld>
            <a:endParaRPr lang="en-US"/>
          </a:p>
        </p:txBody>
      </p:sp>
    </p:spTree>
    <p:extLst>
      <p:ext uri="{BB962C8B-B14F-4D97-AF65-F5344CB8AC3E}">
        <p14:creationId xmlns:p14="http://schemas.microsoft.com/office/powerpoint/2010/main" val="3093911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90E620-358D-4EC9-9A2B-232333EAE617}" type="datetime1">
              <a:rPr lang="en-US" smtClean="0"/>
              <a:pPr/>
              <a:t>7/11/2014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4EDE7A-346B-4AD1-AFC6-C7BD4BD79691}" type="slidenum">
              <a:rPr lang="en-US" smtClean="0"/>
              <a:pPr/>
              <a:t>‹#›</a:t>
            </a:fld>
            <a:endParaRPr lang="en-US"/>
          </a:p>
        </p:txBody>
      </p:sp>
    </p:spTree>
    <p:extLst>
      <p:ext uri="{BB962C8B-B14F-4D97-AF65-F5344CB8AC3E}">
        <p14:creationId xmlns:p14="http://schemas.microsoft.com/office/powerpoint/2010/main" val="390519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6470E8-4CE6-490A-BD4D-AC36A6223695}" type="datetime1">
              <a:rPr lang="en-US" smtClean="0"/>
              <a:pPr/>
              <a:t>7/11/2014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4EDE7A-346B-4AD1-AFC6-C7BD4BD79691}" type="slidenum">
              <a:rPr lang="en-US" smtClean="0"/>
              <a:pPr/>
              <a:t>‹#›</a:t>
            </a:fld>
            <a:endParaRPr lang="en-US"/>
          </a:p>
        </p:txBody>
      </p:sp>
    </p:spTree>
    <p:extLst>
      <p:ext uri="{BB962C8B-B14F-4D97-AF65-F5344CB8AC3E}">
        <p14:creationId xmlns:p14="http://schemas.microsoft.com/office/powerpoint/2010/main" val="1470925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A7837-A3D4-4B7F-AE5F-3170562737FA}" type="datetime1">
              <a:rPr lang="en-US" smtClean="0"/>
              <a:pPr/>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EDE7A-346B-4AD1-AFC6-C7BD4BD79691}" type="slidenum">
              <a:rPr lang="en-US" smtClean="0"/>
              <a:pPr/>
              <a:t>‹#›</a:t>
            </a:fld>
            <a:endParaRPr lang="en-US"/>
          </a:p>
        </p:txBody>
      </p:sp>
    </p:spTree>
    <p:extLst>
      <p:ext uri="{BB962C8B-B14F-4D97-AF65-F5344CB8AC3E}">
        <p14:creationId xmlns:p14="http://schemas.microsoft.com/office/powerpoint/2010/main" val="559525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C1F73-9A3A-4F1C-9704-0A6FF6C30897}" type="datetime1">
              <a:rPr lang="en-US" smtClean="0"/>
              <a:pPr/>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EDE7A-346B-4AD1-AFC6-C7BD4BD79691}" type="slidenum">
              <a:rPr lang="en-US" smtClean="0"/>
              <a:pPr/>
              <a:t>‹#›</a:t>
            </a:fld>
            <a:endParaRPr lang="en-US"/>
          </a:p>
        </p:txBody>
      </p:sp>
    </p:spTree>
    <p:extLst>
      <p:ext uri="{BB962C8B-B14F-4D97-AF65-F5344CB8AC3E}">
        <p14:creationId xmlns:p14="http://schemas.microsoft.com/office/powerpoint/2010/main" val="2841806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F3A66-2537-45A2-B6B8-7A811DF44F2E}" type="datetime1">
              <a:rPr lang="en-US" smtClean="0"/>
              <a:pPr/>
              <a:t>7/11/2014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EDE7A-346B-4AD1-AFC6-C7BD4BD79691}" type="slidenum">
              <a:rPr lang="en-US" smtClean="0"/>
              <a:pPr/>
              <a:t>‹#›</a:t>
            </a:fld>
            <a:endParaRPr lang="en-US"/>
          </a:p>
        </p:txBody>
      </p:sp>
    </p:spTree>
    <p:extLst>
      <p:ext uri="{BB962C8B-B14F-4D97-AF65-F5344CB8AC3E}">
        <p14:creationId xmlns:p14="http://schemas.microsoft.com/office/powerpoint/2010/main" val="1250289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logisticare.com/"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828801"/>
            <a:ext cx="6172200" cy="1295399"/>
          </a:xfrm>
          <a:solidFill>
            <a:schemeClr val="tx2">
              <a:lumMod val="20000"/>
              <a:lumOff val="80000"/>
            </a:schemeClr>
          </a:solidFill>
          <a:ln w="19050">
            <a:solidFill>
              <a:schemeClr val="tx1"/>
            </a:solidFill>
          </a:ln>
        </p:spPr>
        <p:txBody>
          <a:bodyPr>
            <a:normAutofit fontScale="90000"/>
          </a:bodyPr>
          <a:lstStyle/>
          <a:p>
            <a:r>
              <a:rPr lang="en-US" sz="3200" dirty="0" smtClean="0">
                <a:latin typeface="Constantia" pitchFamily="18" charset="0"/>
              </a:rPr>
              <a:t/>
            </a:r>
            <a:br>
              <a:rPr lang="en-US" sz="3200" dirty="0" smtClean="0">
                <a:latin typeface="Constantia" pitchFamily="18" charset="0"/>
              </a:rPr>
            </a:br>
            <a:r>
              <a:rPr lang="en-US" sz="3200" dirty="0" smtClean="0">
                <a:latin typeface="Constantia" pitchFamily="18" charset="0"/>
              </a:rPr>
              <a:t>Welcome to the LogistiCare Web Seminar</a:t>
            </a:r>
            <a:br>
              <a:rPr lang="en-US" sz="3200" dirty="0" smtClean="0">
                <a:latin typeface="Constantia" pitchFamily="18" charset="0"/>
              </a:rPr>
            </a:br>
            <a:endParaRPr lang="en-US" sz="3200" dirty="0">
              <a:latin typeface="Constantia" pitchFamily="18" charset="0"/>
            </a:endParaRPr>
          </a:p>
        </p:txBody>
      </p:sp>
      <p:sp>
        <p:nvSpPr>
          <p:cNvPr id="3" name="Subtitle 2"/>
          <p:cNvSpPr>
            <a:spLocks noGrp="1"/>
          </p:cNvSpPr>
          <p:nvPr>
            <p:ph type="subTitle" idx="1"/>
          </p:nvPr>
        </p:nvSpPr>
        <p:spPr>
          <a:xfrm>
            <a:off x="1600200" y="3429000"/>
            <a:ext cx="6172200" cy="1219200"/>
          </a:xfrm>
          <a:solidFill>
            <a:schemeClr val="tx2">
              <a:lumMod val="20000"/>
              <a:lumOff val="80000"/>
            </a:schemeClr>
          </a:solidFill>
          <a:ln w="19050">
            <a:solidFill>
              <a:schemeClr val="tx1"/>
            </a:solidFill>
          </a:ln>
        </p:spPr>
        <p:txBody>
          <a:bodyPr>
            <a:normAutofit/>
          </a:bodyPr>
          <a:lstStyle/>
          <a:p>
            <a:r>
              <a:rPr lang="en-US" sz="2800" dirty="0" smtClean="0">
                <a:solidFill>
                  <a:schemeClr val="tx1"/>
                </a:solidFill>
                <a:latin typeface="Constantia" pitchFamily="18" charset="0"/>
              </a:rPr>
              <a:t>MAINECARE</a:t>
            </a:r>
          </a:p>
          <a:p>
            <a:r>
              <a:rPr lang="en-US" sz="2800" dirty="0" smtClean="0">
                <a:solidFill>
                  <a:schemeClr val="tx1"/>
                </a:solidFill>
                <a:latin typeface="Constantia" pitchFamily="18" charset="0"/>
              </a:rPr>
              <a:t>FACILITY SERVICE PRESENTATION</a:t>
            </a:r>
            <a:endParaRPr lang="en-US" sz="2800" dirty="0">
              <a:solidFill>
                <a:schemeClr val="tx1"/>
              </a:solidFill>
              <a:latin typeface="Constantia" pitchFamily="18" charset="0"/>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5410200"/>
            <a:ext cx="8297270" cy="106680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191000"/>
            <a:ext cx="500063"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838200"/>
            <a:ext cx="3124200" cy="1066800"/>
          </a:xfrm>
          <a:prstGeom prst="rect">
            <a:avLst/>
          </a:prstGeom>
          <a:noFill/>
          <a:ln w="9525">
            <a:noFill/>
            <a:miter lim="800000"/>
            <a:headEnd/>
            <a:tailEnd/>
          </a:ln>
          <a:effectLst/>
        </p:spPr>
      </p:pic>
    </p:spTree>
    <p:extLst>
      <p:ext uri="{BB962C8B-B14F-4D97-AF65-F5344CB8AC3E}">
        <p14:creationId xmlns:p14="http://schemas.microsoft.com/office/powerpoint/2010/main" val="1934145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a:ln>
            <a:solidFill>
              <a:schemeClr val="tx1"/>
            </a:solidFill>
          </a:ln>
        </p:spPr>
        <p:txBody>
          <a:bodyPr>
            <a:normAutofit/>
          </a:bodyPr>
          <a:lstStyle/>
          <a:p>
            <a:r>
              <a:rPr lang="en-US" sz="2400" dirty="0" smtClean="0">
                <a:latin typeface="Constantia" pitchFamily="18" charset="0"/>
              </a:rPr>
              <a:t>Ride Assist- Toll Free Numbers</a:t>
            </a:r>
            <a:endParaRPr lang="en-US" sz="2400" dirty="0">
              <a:latin typeface="Constantia" pitchFamily="18" charset="0"/>
            </a:endParaRPr>
          </a:p>
        </p:txBody>
      </p:sp>
      <p:sp>
        <p:nvSpPr>
          <p:cNvPr id="3" name="Content Placeholder 2"/>
          <p:cNvSpPr>
            <a:spLocks noGrp="1"/>
          </p:cNvSpPr>
          <p:nvPr>
            <p:ph idx="1"/>
          </p:nvPr>
        </p:nvSpPr>
        <p:spPr>
          <a:ln>
            <a:solidFill>
              <a:schemeClr val="tx1"/>
            </a:solidFill>
          </a:ln>
        </p:spPr>
        <p:txBody>
          <a:bodyPr>
            <a:normAutofit/>
          </a:bodyPr>
          <a:lstStyle/>
          <a:p>
            <a:pPr marL="0" lvl="0" indent="0" algn="ctr">
              <a:buClr>
                <a:schemeClr val="tx2">
                  <a:lumMod val="60000"/>
                  <a:lumOff val="40000"/>
                </a:schemeClr>
              </a:buClr>
              <a:buNone/>
            </a:pPr>
            <a:r>
              <a:rPr lang="en-US" sz="1600" dirty="0">
                <a:latin typeface="Constantia" pitchFamily="18" charset="0"/>
              </a:rPr>
              <a:t>Where case managers, social workers and beneficiaries (or their families/care givers) call concerning a service issue  </a:t>
            </a:r>
          </a:p>
          <a:p>
            <a:pPr marL="457200" lvl="1" indent="0" algn="ctr">
              <a:buClr>
                <a:schemeClr val="tx2">
                  <a:lumMod val="60000"/>
                  <a:lumOff val="40000"/>
                </a:schemeClr>
              </a:buClr>
              <a:buNone/>
            </a:pPr>
            <a:r>
              <a:rPr lang="en-US" sz="1600" dirty="0">
                <a:latin typeface="Constantia" pitchFamily="18" charset="0"/>
              </a:rPr>
              <a:t>E.g.: transportation is late dropping off or picking up the patient. </a:t>
            </a:r>
          </a:p>
          <a:p>
            <a:pPr>
              <a:buClr>
                <a:schemeClr val="tx2">
                  <a:lumMod val="60000"/>
                  <a:lumOff val="40000"/>
                </a:schemeClr>
              </a:buClr>
              <a:buFont typeface="Wingdings" pitchFamily="2" charset="2"/>
              <a:buChar char="q"/>
            </a:pPr>
            <a:endParaRPr lang="en-US" sz="1600" dirty="0">
              <a:latin typeface="Constantia" pitchFamily="18" charset="0"/>
            </a:endParaRPr>
          </a:p>
          <a:p>
            <a:pPr>
              <a:buClr>
                <a:schemeClr val="tx2">
                  <a:lumMod val="60000"/>
                  <a:lumOff val="40000"/>
                </a:schemeClr>
              </a:buClr>
              <a:buFont typeface="Wingdings" pitchFamily="2" charset="2"/>
              <a:buChar char="q"/>
            </a:pPr>
            <a:endParaRPr lang="en-US" sz="1600" dirty="0" smtClean="0">
              <a:latin typeface="Constantia" pitchFamily="18" charset="0"/>
            </a:endParaRPr>
          </a:p>
          <a:p>
            <a:pPr>
              <a:buClr>
                <a:schemeClr val="tx2">
                  <a:lumMod val="60000"/>
                  <a:lumOff val="40000"/>
                </a:schemeClr>
              </a:buClr>
              <a:buFont typeface="Wingdings" pitchFamily="2" charset="2"/>
              <a:buChar char="§"/>
            </a:pPr>
            <a:r>
              <a:rPr lang="en-US" sz="1600" b="1" dirty="0" smtClean="0">
                <a:latin typeface="Constantia" pitchFamily="18" charset="0"/>
              </a:rPr>
              <a:t>855-608-5175</a:t>
            </a:r>
            <a:r>
              <a:rPr lang="en-US" sz="1600" dirty="0" smtClean="0">
                <a:latin typeface="Constantia" pitchFamily="18" charset="0"/>
              </a:rPr>
              <a:t>  </a:t>
            </a:r>
            <a:r>
              <a:rPr lang="en-US" sz="1600" b="1" dirty="0">
                <a:latin typeface="Constantia" pitchFamily="18" charset="0"/>
              </a:rPr>
              <a:t>Region 1</a:t>
            </a:r>
            <a:r>
              <a:rPr lang="en-US" sz="1600" dirty="0">
                <a:latin typeface="Constantia" pitchFamily="18" charset="0"/>
              </a:rPr>
              <a:t>  Ride </a:t>
            </a:r>
            <a:r>
              <a:rPr lang="en-US" sz="1600" dirty="0" smtClean="0">
                <a:latin typeface="Constantia" pitchFamily="18" charset="0"/>
              </a:rPr>
              <a:t>Assist</a:t>
            </a:r>
          </a:p>
          <a:p>
            <a:pPr>
              <a:buClr>
                <a:schemeClr val="tx2">
                  <a:lumMod val="60000"/>
                  <a:lumOff val="40000"/>
                </a:schemeClr>
              </a:buClr>
              <a:buFont typeface="Wingdings" pitchFamily="2" charset="2"/>
              <a:buChar char="§"/>
            </a:pPr>
            <a:r>
              <a:rPr lang="en-US" sz="1600" b="1" dirty="0" smtClean="0">
                <a:latin typeface="Constantia" pitchFamily="18" charset="0"/>
              </a:rPr>
              <a:t>855-608-5177 </a:t>
            </a:r>
            <a:r>
              <a:rPr lang="en-US" sz="1600" dirty="0" smtClean="0">
                <a:latin typeface="Constantia" pitchFamily="18" charset="0"/>
              </a:rPr>
              <a:t> </a:t>
            </a:r>
            <a:r>
              <a:rPr lang="en-US" sz="1600" b="1" dirty="0">
                <a:latin typeface="Constantia" pitchFamily="18" charset="0"/>
              </a:rPr>
              <a:t>Region 2</a:t>
            </a:r>
            <a:r>
              <a:rPr lang="en-US" sz="1600" dirty="0">
                <a:latin typeface="Constantia" pitchFamily="18" charset="0"/>
              </a:rPr>
              <a:t>  Ride Assist</a:t>
            </a:r>
          </a:p>
          <a:p>
            <a:pPr>
              <a:buClr>
                <a:schemeClr val="tx2">
                  <a:lumMod val="60000"/>
                  <a:lumOff val="40000"/>
                </a:schemeClr>
              </a:buClr>
              <a:buFont typeface="Wingdings" pitchFamily="2" charset="2"/>
              <a:buChar char="§"/>
            </a:pPr>
            <a:r>
              <a:rPr lang="en-US" sz="1600" b="1" dirty="0">
                <a:latin typeface="Constantia" pitchFamily="18" charset="0"/>
              </a:rPr>
              <a:t>855-608-5179  Region 6</a:t>
            </a:r>
            <a:r>
              <a:rPr lang="en-US" sz="1600" dirty="0">
                <a:latin typeface="Constantia" pitchFamily="18" charset="0"/>
              </a:rPr>
              <a:t>  Ride Assist</a:t>
            </a:r>
          </a:p>
          <a:p>
            <a:pPr>
              <a:buClr>
                <a:schemeClr val="tx2">
                  <a:lumMod val="60000"/>
                  <a:lumOff val="40000"/>
                </a:schemeClr>
              </a:buClr>
              <a:buFont typeface="Wingdings" pitchFamily="2" charset="2"/>
              <a:buChar char="§"/>
            </a:pPr>
            <a:r>
              <a:rPr lang="en-US" sz="1600" b="1" dirty="0">
                <a:latin typeface="Constantia" pitchFamily="18" charset="0"/>
              </a:rPr>
              <a:t>855-608-5181</a:t>
            </a:r>
            <a:r>
              <a:rPr lang="en-US" sz="1600" dirty="0">
                <a:latin typeface="Constantia" pitchFamily="18" charset="0"/>
              </a:rPr>
              <a:t>  </a:t>
            </a:r>
            <a:r>
              <a:rPr lang="en-US" sz="1600" b="1" dirty="0">
                <a:latin typeface="Constantia" pitchFamily="18" charset="0"/>
              </a:rPr>
              <a:t>Region 7</a:t>
            </a:r>
            <a:r>
              <a:rPr lang="en-US" sz="1600" dirty="0">
                <a:latin typeface="Constantia" pitchFamily="18" charset="0"/>
              </a:rPr>
              <a:t>  Ride Assist</a:t>
            </a:r>
          </a:p>
          <a:p>
            <a:pPr>
              <a:buClr>
                <a:schemeClr val="tx2">
                  <a:lumMod val="60000"/>
                  <a:lumOff val="40000"/>
                </a:schemeClr>
              </a:buClr>
              <a:buFont typeface="Wingdings" pitchFamily="2" charset="2"/>
              <a:buChar char="§"/>
            </a:pPr>
            <a:r>
              <a:rPr lang="en-US" sz="1600" b="1" dirty="0">
                <a:latin typeface="Constantia" pitchFamily="18" charset="0"/>
              </a:rPr>
              <a:t>877- 659-1303 Region 8</a:t>
            </a:r>
            <a:r>
              <a:rPr lang="en-US" sz="1600" dirty="0">
                <a:latin typeface="Constantia" pitchFamily="18" charset="0"/>
              </a:rPr>
              <a:t>  Ride Assist</a:t>
            </a:r>
          </a:p>
          <a:p>
            <a:endParaRPr lang="en-US" dirty="0"/>
          </a:p>
        </p:txBody>
      </p:sp>
    </p:spTree>
    <p:extLst>
      <p:ext uri="{BB962C8B-B14F-4D97-AF65-F5344CB8AC3E}">
        <p14:creationId xmlns:p14="http://schemas.microsoft.com/office/powerpoint/2010/main" val="4225583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a:ln w="19050">
            <a:solidFill>
              <a:schemeClr val="tx1"/>
            </a:solidFill>
          </a:ln>
        </p:spPr>
        <p:txBody>
          <a:bodyPr>
            <a:normAutofit/>
          </a:bodyPr>
          <a:lstStyle/>
          <a:p>
            <a:r>
              <a:rPr lang="en-US" sz="2400" dirty="0" smtClean="0">
                <a:latin typeface="Constantia" pitchFamily="18" charset="0"/>
              </a:rPr>
              <a:t>Standing Orders</a:t>
            </a:r>
            <a:endParaRPr lang="en-US" sz="2400" dirty="0">
              <a:latin typeface="Constantia" pitchFamily="18" charset="0"/>
            </a:endParaRPr>
          </a:p>
        </p:txBody>
      </p:sp>
      <p:sp>
        <p:nvSpPr>
          <p:cNvPr id="3" name="Content Placeholder 2"/>
          <p:cNvSpPr>
            <a:spLocks noGrp="1"/>
          </p:cNvSpPr>
          <p:nvPr>
            <p:ph idx="1"/>
          </p:nvPr>
        </p:nvSpPr>
        <p:spPr>
          <a:ln w="19050">
            <a:solidFill>
              <a:schemeClr val="tx1"/>
            </a:solidFill>
          </a:ln>
        </p:spPr>
        <p:txBody>
          <a:bodyPr/>
          <a:lstStyle/>
          <a:p>
            <a:pPr marL="0" lvl="0" indent="0">
              <a:buClr>
                <a:srgbClr val="6BB1C9">
                  <a:lumMod val="75000"/>
                </a:srgbClr>
              </a:buClr>
              <a:buSzPct val="85000"/>
              <a:buNone/>
            </a:pPr>
            <a:endParaRPr lang="en-US" sz="1400" u="sng" dirty="0" smtClean="0">
              <a:solidFill>
                <a:prstClr val="black"/>
              </a:solidFill>
              <a:latin typeface="Constantia" pitchFamily="18" charset="0"/>
            </a:endParaRPr>
          </a:p>
          <a:p>
            <a:pPr marL="0" lvl="0" indent="0">
              <a:buClr>
                <a:srgbClr val="6BB1C9">
                  <a:lumMod val="75000"/>
                </a:srgbClr>
              </a:buClr>
              <a:buSzPct val="85000"/>
              <a:buNone/>
            </a:pPr>
            <a:r>
              <a:rPr lang="en-US" sz="1400" u="sng" dirty="0" smtClean="0">
                <a:solidFill>
                  <a:prstClr val="black"/>
                </a:solidFill>
                <a:latin typeface="Constantia" pitchFamily="18" charset="0"/>
              </a:rPr>
              <a:t>What </a:t>
            </a:r>
            <a:r>
              <a:rPr lang="en-US" sz="1400" u="sng" dirty="0">
                <a:solidFill>
                  <a:prstClr val="black"/>
                </a:solidFill>
                <a:latin typeface="Constantia" pitchFamily="18" charset="0"/>
              </a:rPr>
              <a:t>is a standing Order?</a:t>
            </a:r>
          </a:p>
          <a:p>
            <a:pPr marL="0" lvl="0" indent="0">
              <a:buClr>
                <a:srgbClr val="6BB1C9">
                  <a:lumMod val="75000"/>
                </a:srgbClr>
              </a:buClr>
              <a:buSzPct val="85000"/>
              <a:buNone/>
            </a:pPr>
            <a:endParaRPr lang="en-US" sz="1400" u="sng" dirty="0">
              <a:solidFill>
                <a:prstClr val="black"/>
              </a:solidFill>
              <a:latin typeface="Constantia" pitchFamily="18" charset="0"/>
            </a:endParaRPr>
          </a:p>
          <a:p>
            <a:pPr lvl="0">
              <a:buClr>
                <a:srgbClr val="6BB1C9">
                  <a:lumMod val="75000"/>
                </a:srgbClr>
              </a:buClr>
              <a:buSzPct val="85000"/>
              <a:buFont typeface="Wingdings" pitchFamily="2" charset="2"/>
              <a:buChar char="§"/>
            </a:pPr>
            <a:r>
              <a:rPr lang="en-US" sz="1400" dirty="0" smtClean="0">
                <a:solidFill>
                  <a:prstClr val="black"/>
                </a:solidFill>
                <a:latin typeface="Constantia" pitchFamily="18" charset="0"/>
              </a:rPr>
              <a:t> To </a:t>
            </a:r>
            <a:r>
              <a:rPr lang="en-US" sz="1400" dirty="0">
                <a:solidFill>
                  <a:prstClr val="black"/>
                </a:solidFill>
                <a:latin typeface="Constantia" pitchFamily="18" charset="0"/>
              </a:rPr>
              <a:t>eliminate the need to arrange trips for members who have </a:t>
            </a:r>
            <a:r>
              <a:rPr lang="en-US" sz="1400" dirty="0" smtClean="0">
                <a:solidFill>
                  <a:prstClr val="black"/>
                </a:solidFill>
                <a:latin typeface="Constantia" pitchFamily="18" charset="0"/>
              </a:rPr>
              <a:t>One </a:t>
            </a:r>
            <a:r>
              <a:rPr lang="en-US" sz="1400" dirty="0">
                <a:solidFill>
                  <a:prstClr val="black"/>
                </a:solidFill>
                <a:latin typeface="Constantia" pitchFamily="18" charset="0"/>
              </a:rPr>
              <a:t>or more trips to the same facility each week, a standing </a:t>
            </a:r>
            <a:r>
              <a:rPr lang="en-US" sz="1400" dirty="0" smtClean="0">
                <a:solidFill>
                  <a:prstClr val="black"/>
                </a:solidFill>
                <a:latin typeface="Constantia" pitchFamily="18" charset="0"/>
              </a:rPr>
              <a:t>  order </a:t>
            </a:r>
            <a:r>
              <a:rPr lang="en-US" sz="1400" dirty="0">
                <a:solidFill>
                  <a:prstClr val="black"/>
                </a:solidFill>
                <a:latin typeface="Constantia" pitchFamily="18" charset="0"/>
              </a:rPr>
              <a:t>form and process has been created. This allows a facility to arrange trips in advance for a member scheduled for treatment three days or more a week to the same location.  Example: dialysis, wound care, mental health, and medication management.</a:t>
            </a:r>
          </a:p>
          <a:p>
            <a:pPr lvl="0">
              <a:buClr>
                <a:srgbClr val="6BB1C9">
                  <a:lumMod val="75000"/>
                </a:srgbClr>
              </a:buClr>
              <a:buSzPct val="85000"/>
              <a:buFont typeface="Wingdings" pitchFamily="2" charset="2"/>
              <a:buChar char="§"/>
            </a:pPr>
            <a:r>
              <a:rPr lang="en-US" sz="1400" dirty="0" smtClean="0">
                <a:solidFill>
                  <a:prstClr val="black"/>
                </a:solidFill>
                <a:latin typeface="Constantia" pitchFamily="18" charset="0"/>
              </a:rPr>
              <a:t>A </a:t>
            </a:r>
            <a:r>
              <a:rPr lang="en-US" sz="1400" dirty="0">
                <a:solidFill>
                  <a:prstClr val="black"/>
                </a:solidFill>
                <a:latin typeface="Constantia" pitchFamily="18" charset="0"/>
              </a:rPr>
              <a:t>Standing Order will be created and inserted in our system. Our system will propagate the information based on the schedule furnished by the treating facility. Every standing order must be recertified by LogistiCare on a quarterly basis. The treating facility will be asked to verify that the member’s information has not changed since the original standing order was created. </a:t>
            </a:r>
          </a:p>
          <a:p>
            <a:pPr lvl="0">
              <a:buClr>
                <a:srgbClr val="CEB966"/>
              </a:buClr>
              <a:buSzPct val="85000"/>
              <a:buFont typeface="Wingdings" pitchFamily="2" charset="2"/>
              <a:buChar char="§"/>
            </a:pPr>
            <a:endParaRPr lang="en-US" sz="1400" dirty="0">
              <a:solidFill>
                <a:prstClr val="black"/>
              </a:solidFill>
              <a:latin typeface="Constantia" pitchFamily="18" charset="0"/>
            </a:endParaRPr>
          </a:p>
          <a:p>
            <a:pPr marL="0" lvl="0" indent="0">
              <a:buClr>
                <a:srgbClr val="CEB966"/>
              </a:buClr>
              <a:buSzPct val="85000"/>
              <a:buNone/>
            </a:pPr>
            <a:r>
              <a:rPr lang="en-US" sz="1400" u="sng" dirty="0">
                <a:solidFill>
                  <a:prstClr val="black"/>
                </a:solidFill>
                <a:latin typeface="Constantia" pitchFamily="18" charset="0"/>
              </a:rPr>
              <a:t>Who fills out the Standing Order Request Form? </a:t>
            </a:r>
          </a:p>
          <a:p>
            <a:pPr lvl="0">
              <a:buClr>
                <a:srgbClr val="6BB1C9">
                  <a:lumMod val="75000"/>
                </a:srgbClr>
              </a:buClr>
              <a:buSzPct val="85000"/>
              <a:buFont typeface="Wingdings" pitchFamily="2" charset="2"/>
              <a:buChar char="§"/>
            </a:pPr>
            <a:r>
              <a:rPr lang="en-US" sz="1400" dirty="0">
                <a:solidFill>
                  <a:prstClr val="black"/>
                </a:solidFill>
                <a:latin typeface="Constantia" pitchFamily="18" charset="0"/>
              </a:rPr>
              <a:t>Standing order forms must be completed by a representative of the treating facility.</a:t>
            </a:r>
          </a:p>
          <a:p>
            <a:pPr marL="0" lvl="0" indent="0">
              <a:buClr>
                <a:srgbClr val="6BB1C9">
                  <a:lumMod val="75000"/>
                </a:srgbClr>
              </a:buClr>
              <a:buSzPct val="85000"/>
              <a:buNone/>
            </a:pPr>
            <a:endParaRPr lang="en-US" sz="1400" dirty="0">
              <a:solidFill>
                <a:prstClr val="black"/>
              </a:solidFill>
              <a:latin typeface="Constantia" pitchFamily="18" charset="0"/>
            </a:endParaRPr>
          </a:p>
          <a:p>
            <a:pPr marL="0" lvl="0" indent="0">
              <a:buClr>
                <a:srgbClr val="CEB966"/>
              </a:buClr>
              <a:buSzPct val="85000"/>
              <a:buNone/>
            </a:pPr>
            <a:r>
              <a:rPr lang="en-US" sz="1400" u="sng" dirty="0">
                <a:solidFill>
                  <a:prstClr val="black"/>
                </a:solidFill>
                <a:latin typeface="Constantia" pitchFamily="18" charset="0"/>
              </a:rPr>
              <a:t>How can I get a Standing Order Request Form?</a:t>
            </a:r>
          </a:p>
          <a:p>
            <a:pPr lvl="0">
              <a:buClr>
                <a:srgbClr val="6BB1C9">
                  <a:lumMod val="75000"/>
                </a:srgbClr>
              </a:buClr>
              <a:buSzPct val="85000"/>
              <a:buFont typeface="Wingdings" pitchFamily="2" charset="2"/>
              <a:buChar char="§"/>
            </a:pPr>
            <a:r>
              <a:rPr lang="en-US" sz="1400" dirty="0">
                <a:solidFill>
                  <a:prstClr val="black"/>
                </a:solidFill>
                <a:latin typeface="Constantia" pitchFamily="18" charset="0"/>
              </a:rPr>
              <a:t>Standing Order Forms can be obtained through the website or by contacting the Facility Department or it can be completed by accessing the LogistiCare Facility Service Website</a:t>
            </a:r>
          </a:p>
          <a:p>
            <a:pPr marL="0" lvl="0" indent="0">
              <a:buClr>
                <a:srgbClr val="CEB966"/>
              </a:buClr>
              <a:buSzPct val="85000"/>
              <a:buNone/>
            </a:pPr>
            <a:endParaRPr lang="en-US" sz="2700" dirty="0">
              <a:solidFill>
                <a:prstClr val="black"/>
              </a:solidFill>
              <a:latin typeface="Constantia" pitchFamily="18" charset="0"/>
            </a:endParaRPr>
          </a:p>
          <a:p>
            <a:pPr marL="0" indent="0">
              <a:buNone/>
            </a:pPr>
            <a:endParaRPr lang="en-US" dirty="0">
              <a:latin typeface="Constantia" pitchFamily="18"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1375" y="5672667"/>
            <a:ext cx="13779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590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a:ln w="19050">
            <a:solidFill>
              <a:schemeClr val="tx1"/>
            </a:solidFill>
          </a:ln>
        </p:spPr>
        <p:txBody>
          <a:bodyPr>
            <a:normAutofit/>
          </a:bodyPr>
          <a:lstStyle/>
          <a:p>
            <a:r>
              <a:rPr lang="en-US" sz="2400" dirty="0" smtClean="0">
                <a:latin typeface="Constantia" pitchFamily="18" charset="0"/>
              </a:rPr>
              <a:t>Frequently asked questions</a:t>
            </a:r>
            <a:endParaRPr lang="en-US" sz="2400" dirty="0">
              <a:latin typeface="Constantia" pitchFamily="18" charset="0"/>
            </a:endParaRPr>
          </a:p>
        </p:txBody>
      </p:sp>
      <p:sp>
        <p:nvSpPr>
          <p:cNvPr id="3" name="Content Placeholder 2"/>
          <p:cNvSpPr>
            <a:spLocks noGrp="1"/>
          </p:cNvSpPr>
          <p:nvPr>
            <p:ph idx="1"/>
          </p:nvPr>
        </p:nvSpPr>
        <p:spPr>
          <a:ln w="19050">
            <a:solidFill>
              <a:schemeClr val="tx1"/>
            </a:solidFill>
          </a:ln>
        </p:spPr>
        <p:txBody>
          <a:bodyPr>
            <a:normAutofit fontScale="92500" lnSpcReduction="10000"/>
          </a:bodyPr>
          <a:lstStyle/>
          <a:p>
            <a:pPr marL="0" lvl="0" indent="0">
              <a:lnSpc>
                <a:spcPts val="1425"/>
              </a:lnSpc>
              <a:spcBef>
                <a:spcPts val="0"/>
              </a:spcBef>
              <a:buClr>
                <a:srgbClr val="CEB966"/>
              </a:buClr>
              <a:buSzPct val="85000"/>
              <a:buNone/>
              <a:tabLst>
                <a:tab pos="685800" algn="l"/>
              </a:tabLst>
            </a:pPr>
            <a:endParaRPr lang="en-US" sz="1200" u="sng" dirty="0" smtClean="0">
              <a:solidFill>
                <a:srgbClr val="000000"/>
              </a:solidFill>
              <a:latin typeface="Constantia" pitchFamily="18" charset="0"/>
              <a:ea typeface="Times New Roman"/>
              <a:cs typeface="Arial"/>
            </a:endParaRPr>
          </a:p>
          <a:p>
            <a:pPr marL="0" lvl="0" indent="0">
              <a:lnSpc>
                <a:spcPts val="1425"/>
              </a:lnSpc>
              <a:spcBef>
                <a:spcPts val="0"/>
              </a:spcBef>
              <a:buClr>
                <a:srgbClr val="CEB966"/>
              </a:buClr>
              <a:buSzPct val="85000"/>
              <a:buNone/>
              <a:tabLst>
                <a:tab pos="685800" algn="l"/>
              </a:tabLst>
            </a:pPr>
            <a:r>
              <a:rPr lang="en-US" sz="1500" u="sng" dirty="0" smtClean="0">
                <a:solidFill>
                  <a:srgbClr val="000000"/>
                </a:solidFill>
                <a:latin typeface="Constantia" pitchFamily="18" charset="0"/>
                <a:ea typeface="Times New Roman"/>
                <a:cs typeface="Arial"/>
              </a:rPr>
              <a:t>What </a:t>
            </a:r>
            <a:r>
              <a:rPr lang="en-US" sz="1500" u="sng" dirty="0">
                <a:solidFill>
                  <a:srgbClr val="000000"/>
                </a:solidFill>
                <a:latin typeface="Constantia" pitchFamily="18" charset="0"/>
                <a:ea typeface="Times New Roman"/>
                <a:cs typeface="Arial"/>
              </a:rPr>
              <a:t>if a facility has a same day or next day urgent trip?</a:t>
            </a:r>
            <a:r>
              <a:rPr lang="en-US" sz="1500" dirty="0">
                <a:solidFill>
                  <a:srgbClr val="000000"/>
                </a:solidFill>
                <a:latin typeface="Constantia" pitchFamily="18" charset="0"/>
                <a:ea typeface="Times New Roman"/>
                <a:cs typeface="Arial"/>
              </a:rPr>
              <a:t> </a:t>
            </a:r>
            <a:endParaRPr lang="en-US" sz="1500" dirty="0">
              <a:solidFill>
                <a:prstClr val="black"/>
              </a:solidFill>
              <a:latin typeface="Constantia" pitchFamily="18" charset="0"/>
            </a:endParaRPr>
          </a:p>
          <a:p>
            <a:pPr lvl="0">
              <a:buClr>
                <a:srgbClr val="6BB1C9">
                  <a:lumMod val="75000"/>
                </a:srgbClr>
              </a:buClr>
              <a:buSzPct val="85000"/>
              <a:buFont typeface="Wingdings" pitchFamily="2" charset="2"/>
              <a:buChar char="§"/>
            </a:pPr>
            <a:r>
              <a:rPr lang="en-US" sz="1400" dirty="0">
                <a:solidFill>
                  <a:prstClr val="black"/>
                </a:solidFill>
                <a:latin typeface="Constantia" pitchFamily="18" charset="0"/>
              </a:rPr>
              <a:t>Urgent/same day trips can be booked through LogistiCare. Such trips should be true urgent conditions where a physician is requiring the member be seen the same day or the next day.</a:t>
            </a:r>
          </a:p>
          <a:p>
            <a:pPr marL="274320" lvl="0" indent="-274320">
              <a:buClr>
                <a:srgbClr val="CEB966"/>
              </a:buClr>
              <a:buSzPct val="85000"/>
              <a:buFont typeface="Wingdings 2"/>
              <a:buChar char=""/>
            </a:pPr>
            <a:endParaRPr lang="en-US" sz="1400" dirty="0">
              <a:solidFill>
                <a:prstClr val="black"/>
              </a:solidFill>
              <a:latin typeface="Constantia" pitchFamily="18" charset="0"/>
            </a:endParaRPr>
          </a:p>
          <a:p>
            <a:pPr marL="0" lvl="0" indent="0">
              <a:buClr>
                <a:srgbClr val="CEB966"/>
              </a:buClr>
              <a:buSzPct val="85000"/>
              <a:buNone/>
            </a:pPr>
            <a:r>
              <a:rPr lang="en-US" sz="1400" u="sng" dirty="0">
                <a:solidFill>
                  <a:prstClr val="black"/>
                </a:solidFill>
                <a:latin typeface="Constantia" pitchFamily="18" charset="0"/>
              </a:rPr>
              <a:t>What happens if a trip is booked and the transportation provider is late picking up the member?</a:t>
            </a:r>
          </a:p>
          <a:p>
            <a:pPr lvl="0">
              <a:buClr>
                <a:srgbClr val="6BB1C9">
                  <a:lumMod val="75000"/>
                </a:srgbClr>
              </a:buClr>
              <a:buSzPct val="85000"/>
              <a:buFont typeface="Wingdings" pitchFamily="2" charset="2"/>
              <a:buChar char="§"/>
            </a:pPr>
            <a:r>
              <a:rPr lang="en-US" sz="1400" dirty="0">
                <a:solidFill>
                  <a:prstClr val="black"/>
                </a:solidFill>
                <a:latin typeface="Constantia" pitchFamily="18" charset="0"/>
              </a:rPr>
              <a:t>In the event that a transportation provider is late, LogistiCare maintains a staff trained to resolve late arrivals.  A dedicated phone line is available to inquire about the status of their ride. The line is called the “Ride Assist” line and the phone number to call is: 877-659-1303</a:t>
            </a:r>
          </a:p>
          <a:p>
            <a:pPr marL="274320" lvl="0" indent="-274320">
              <a:buClr>
                <a:srgbClr val="6BB1C9">
                  <a:lumMod val="75000"/>
                </a:srgbClr>
              </a:buClr>
              <a:buSzPct val="85000"/>
              <a:buFont typeface="Wingdings" pitchFamily="2" charset="2"/>
              <a:buChar char="q"/>
            </a:pPr>
            <a:endParaRPr lang="en-US" sz="1400" dirty="0">
              <a:solidFill>
                <a:prstClr val="black"/>
              </a:solidFill>
              <a:latin typeface="Constantia" pitchFamily="18" charset="0"/>
            </a:endParaRPr>
          </a:p>
          <a:p>
            <a:pPr marL="0" lvl="0" indent="0">
              <a:buClr>
                <a:srgbClr val="CEB966"/>
              </a:buClr>
              <a:buSzPct val="85000"/>
              <a:buNone/>
            </a:pPr>
            <a:r>
              <a:rPr lang="en-US" sz="1400" u="sng" dirty="0">
                <a:solidFill>
                  <a:prstClr val="black"/>
                </a:solidFill>
                <a:latin typeface="Constantia" pitchFamily="18" charset="0"/>
              </a:rPr>
              <a:t>What happens if we don’t know what time the member’s appointment will be over and no time is arranged in advance for the return ride? </a:t>
            </a:r>
          </a:p>
          <a:p>
            <a:pPr lvl="0">
              <a:buClr>
                <a:srgbClr val="6BB1C9">
                  <a:lumMod val="75000"/>
                </a:srgbClr>
              </a:buClr>
              <a:buSzPct val="85000"/>
              <a:buFont typeface="Wingdings" pitchFamily="2" charset="2"/>
              <a:buChar char="§"/>
            </a:pPr>
            <a:r>
              <a:rPr lang="en-US" sz="1400" dirty="0">
                <a:solidFill>
                  <a:prstClr val="black"/>
                </a:solidFill>
                <a:latin typeface="Constantia" pitchFamily="18" charset="0"/>
              </a:rPr>
              <a:t>Once their appointment is finished, the member or facility will call the "Ride Assist" phone number and request transportation be sent to return the member. The transportation provider will be dispatched and will have up to one (1) </a:t>
            </a:r>
            <a:r>
              <a:rPr lang="en-US" sz="1400" dirty="0" smtClean="0">
                <a:solidFill>
                  <a:prstClr val="black"/>
                </a:solidFill>
                <a:latin typeface="Constantia" pitchFamily="18" charset="0"/>
              </a:rPr>
              <a:t>hour for urban locations and 2 hours for rural location </a:t>
            </a:r>
            <a:r>
              <a:rPr lang="en-US" sz="1400" dirty="0">
                <a:solidFill>
                  <a:prstClr val="black"/>
                </a:solidFill>
                <a:latin typeface="Constantia" pitchFamily="18" charset="0"/>
              </a:rPr>
              <a:t>to arrive for the member’s return ride. </a:t>
            </a:r>
          </a:p>
          <a:p>
            <a:pPr lvl="0">
              <a:buClr>
                <a:srgbClr val="6BB1C9">
                  <a:lumMod val="75000"/>
                </a:srgbClr>
              </a:buClr>
              <a:buSzPct val="85000"/>
              <a:buFont typeface="Wingdings" pitchFamily="2" charset="2"/>
              <a:buChar char="§"/>
            </a:pPr>
            <a:r>
              <a:rPr lang="en-US" sz="1400" dirty="0">
                <a:solidFill>
                  <a:prstClr val="black"/>
                </a:solidFill>
                <a:latin typeface="Constantia" pitchFamily="18" charset="0"/>
              </a:rPr>
              <a:t>The member/facility will use the same "Ride Assist" phone number: 877-659-1303</a:t>
            </a:r>
          </a:p>
          <a:p>
            <a:pPr>
              <a:buClr>
                <a:srgbClr val="CEB966"/>
              </a:buClr>
              <a:buSzPct val="85000"/>
              <a:buFont typeface="Wingdings" pitchFamily="2" charset="2"/>
              <a:buChar char="q"/>
            </a:pPr>
            <a:endParaRPr lang="en-US" sz="1400" dirty="0">
              <a:solidFill>
                <a:prstClr val="black"/>
              </a:solidFill>
              <a:latin typeface="Constantia" pitchFamily="18" charset="0"/>
            </a:endParaRPr>
          </a:p>
          <a:p>
            <a:pPr marL="0" lvl="0" indent="0">
              <a:buClr>
                <a:srgbClr val="CEB966"/>
              </a:buClr>
              <a:buSzPct val="85000"/>
              <a:buNone/>
            </a:pPr>
            <a:r>
              <a:rPr lang="en-US" sz="1400" u="sng" dirty="0">
                <a:solidFill>
                  <a:prstClr val="black"/>
                </a:solidFill>
                <a:latin typeface="Constantia" pitchFamily="18" charset="0"/>
              </a:rPr>
              <a:t>What if a Facility has an emergency trip?</a:t>
            </a:r>
          </a:p>
          <a:p>
            <a:pPr lvl="0">
              <a:buClr>
                <a:srgbClr val="6BB1C9">
                  <a:lumMod val="75000"/>
                </a:srgbClr>
              </a:buClr>
              <a:buSzPct val="85000"/>
              <a:buFont typeface="Wingdings" pitchFamily="2" charset="2"/>
              <a:buChar char="§"/>
            </a:pPr>
            <a:r>
              <a:rPr lang="en-US" sz="1400" dirty="0">
                <a:solidFill>
                  <a:prstClr val="black"/>
                </a:solidFill>
                <a:latin typeface="Constantia" pitchFamily="18" charset="0"/>
              </a:rPr>
              <a:t>Emergency ambulance trips are not arranged through LogistiCare.  If a medical emergency ambulance trip is needed, 911 should be called. </a:t>
            </a:r>
          </a:p>
          <a:p>
            <a:pPr marL="0" indent="0">
              <a:buNone/>
            </a:pP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1375" y="5715000"/>
            <a:ext cx="13779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476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a:ln w="19050">
            <a:solidFill>
              <a:schemeClr val="tx1"/>
            </a:solidFill>
          </a:ln>
        </p:spPr>
        <p:txBody>
          <a:bodyPr>
            <a:normAutofit/>
          </a:bodyPr>
          <a:lstStyle/>
          <a:p>
            <a:r>
              <a:rPr lang="en-US" sz="2400" dirty="0">
                <a:latin typeface="Constantia" pitchFamily="18" charset="0"/>
              </a:rPr>
              <a:t>FAQ (cont.)</a:t>
            </a:r>
          </a:p>
        </p:txBody>
      </p:sp>
      <p:sp>
        <p:nvSpPr>
          <p:cNvPr id="3" name="Content Placeholder 2"/>
          <p:cNvSpPr>
            <a:spLocks noGrp="1"/>
          </p:cNvSpPr>
          <p:nvPr>
            <p:ph idx="1"/>
          </p:nvPr>
        </p:nvSpPr>
        <p:spPr>
          <a:ln w="19050">
            <a:solidFill>
              <a:schemeClr val="tx1"/>
            </a:solidFill>
          </a:ln>
        </p:spPr>
        <p:txBody>
          <a:bodyPr>
            <a:noAutofit/>
          </a:bodyPr>
          <a:lstStyle/>
          <a:p>
            <a:pPr marL="0" lvl="0" indent="0">
              <a:buClr>
                <a:srgbClr val="CEB966"/>
              </a:buClr>
              <a:buSzPct val="85000"/>
              <a:buNone/>
            </a:pPr>
            <a:r>
              <a:rPr lang="en-US" sz="1200" u="sng" dirty="0">
                <a:solidFill>
                  <a:prstClr val="black"/>
                </a:solidFill>
                <a:latin typeface="Constantia" pitchFamily="18" charset="0"/>
              </a:rPr>
              <a:t>How do hospitals arrange discharges</a:t>
            </a:r>
            <a:r>
              <a:rPr lang="en-US" sz="1200" dirty="0" smtClean="0">
                <a:solidFill>
                  <a:prstClr val="black"/>
                </a:solidFill>
                <a:latin typeface="Constantia" pitchFamily="18" charset="0"/>
              </a:rPr>
              <a:t>?</a:t>
            </a:r>
            <a:endParaRPr lang="en-US" sz="1200" u="sng" dirty="0">
              <a:solidFill>
                <a:prstClr val="black"/>
              </a:solidFill>
              <a:latin typeface="Constantia" pitchFamily="18" charset="0"/>
            </a:endParaRPr>
          </a:p>
          <a:p>
            <a:pPr lvl="0">
              <a:buClr>
                <a:srgbClr val="6BB1C9">
                  <a:lumMod val="75000"/>
                </a:srgbClr>
              </a:buClr>
              <a:buSzPct val="100000"/>
              <a:buFont typeface="Wingdings" pitchFamily="2" charset="2"/>
              <a:buChar char="§"/>
            </a:pPr>
            <a:r>
              <a:rPr lang="en-US" sz="1200" dirty="0" smtClean="0">
                <a:solidFill>
                  <a:prstClr val="black"/>
                </a:solidFill>
                <a:latin typeface="Constantia" pitchFamily="18" charset="0"/>
              </a:rPr>
              <a:t>Physician's </a:t>
            </a:r>
            <a:r>
              <a:rPr lang="en-US" sz="1200" dirty="0">
                <a:solidFill>
                  <a:prstClr val="black"/>
                </a:solidFill>
                <a:latin typeface="Constantia" pitchFamily="18" charset="0"/>
              </a:rPr>
              <a:t>Transportation Restriction Forms are not needed for hospital discharges. Dedicated Facility Coordinators are assigned to handle discharges. Once the discharge is arranged, the transportation provider has up to four </a:t>
            </a:r>
            <a:r>
              <a:rPr lang="en-US" sz="1200" dirty="0" smtClean="0">
                <a:solidFill>
                  <a:prstClr val="black"/>
                </a:solidFill>
                <a:latin typeface="Constantia" pitchFamily="18" charset="0"/>
              </a:rPr>
              <a:t>(3) </a:t>
            </a:r>
            <a:r>
              <a:rPr lang="en-US" sz="1200" dirty="0">
                <a:solidFill>
                  <a:prstClr val="black"/>
                </a:solidFill>
                <a:latin typeface="Constantia" pitchFamily="18" charset="0"/>
              </a:rPr>
              <a:t>hours to respond and pick-up the patient. </a:t>
            </a:r>
            <a:r>
              <a:rPr lang="en-US" sz="1200" dirty="0" smtClean="0">
                <a:solidFill>
                  <a:prstClr val="black"/>
                </a:solidFill>
                <a:latin typeface="Constantia" pitchFamily="18" charset="0"/>
              </a:rPr>
              <a:t>Contact the Facility Department:</a:t>
            </a:r>
          </a:p>
          <a:p>
            <a:pPr lvl="0">
              <a:buClr>
                <a:srgbClr val="6BB1C9">
                  <a:lumMod val="75000"/>
                </a:srgbClr>
              </a:buClr>
              <a:buSzPct val="100000"/>
              <a:buFont typeface="Wingdings" pitchFamily="2" charset="2"/>
              <a:buChar char="§"/>
            </a:pPr>
            <a:r>
              <a:rPr lang="en-US" sz="1200" dirty="0">
                <a:solidFill>
                  <a:prstClr val="black"/>
                </a:solidFill>
                <a:latin typeface="Constantia" pitchFamily="18" charset="0"/>
              </a:rPr>
              <a:t>Facility Phone</a:t>
            </a:r>
            <a:r>
              <a:rPr lang="en-US" sz="1200" dirty="0" smtClean="0">
                <a:solidFill>
                  <a:prstClr val="black"/>
                </a:solidFill>
                <a:latin typeface="Constantia" pitchFamily="18" charset="0"/>
              </a:rPr>
              <a:t>: 877-659-1305 </a:t>
            </a:r>
          </a:p>
          <a:p>
            <a:pPr lvl="0">
              <a:buClr>
                <a:srgbClr val="6BB1C9">
                  <a:lumMod val="75000"/>
                </a:srgbClr>
              </a:buClr>
              <a:buSzPct val="100000"/>
              <a:buFont typeface="Wingdings" pitchFamily="2" charset="2"/>
              <a:buChar char="§"/>
            </a:pPr>
            <a:r>
              <a:rPr lang="en-US" sz="1200" dirty="0" smtClean="0">
                <a:latin typeface="Constantia" pitchFamily="18" charset="0"/>
              </a:rPr>
              <a:t>Facility Fax:      877- 637-9091</a:t>
            </a:r>
            <a:endParaRPr lang="en-US" sz="1200" dirty="0">
              <a:solidFill>
                <a:prstClr val="black"/>
              </a:solidFill>
              <a:latin typeface="Constantia" pitchFamily="18" charset="0"/>
            </a:endParaRPr>
          </a:p>
          <a:p>
            <a:pPr marL="0" lvl="0" indent="0">
              <a:buClr>
                <a:srgbClr val="CEB966"/>
              </a:buClr>
              <a:buSzPct val="85000"/>
              <a:buNone/>
            </a:pPr>
            <a:r>
              <a:rPr lang="en-US" sz="1200" u="sng" dirty="0">
                <a:solidFill>
                  <a:prstClr val="black"/>
                </a:solidFill>
                <a:latin typeface="Constantia" pitchFamily="18" charset="0"/>
              </a:rPr>
              <a:t>What if a facility has multiple trips to book for different members?</a:t>
            </a:r>
          </a:p>
          <a:p>
            <a:pPr lvl="0">
              <a:buClr>
                <a:srgbClr val="6BB1C9">
                  <a:lumMod val="75000"/>
                </a:srgbClr>
              </a:buClr>
              <a:buSzPct val="85000"/>
              <a:buFont typeface="Wingdings" pitchFamily="2" charset="2"/>
              <a:buChar char="§"/>
            </a:pPr>
            <a:r>
              <a:rPr lang="en-US" sz="1200" dirty="0">
                <a:solidFill>
                  <a:prstClr val="black"/>
                </a:solidFill>
                <a:latin typeface="Constantia" pitchFamily="18" charset="0"/>
              </a:rPr>
              <a:t>The facility can fill out individual Single Trip Request Form for each member. We do ask that the request not exceed  </a:t>
            </a:r>
            <a:r>
              <a:rPr lang="en-US" sz="1200" dirty="0" smtClean="0">
                <a:solidFill>
                  <a:prstClr val="black"/>
                </a:solidFill>
                <a:latin typeface="Constantia" pitchFamily="18" charset="0"/>
              </a:rPr>
              <a:t>30 days </a:t>
            </a:r>
            <a:r>
              <a:rPr lang="en-US" sz="1200" dirty="0">
                <a:solidFill>
                  <a:prstClr val="black"/>
                </a:solidFill>
                <a:latin typeface="Constantia" pitchFamily="18" charset="0"/>
              </a:rPr>
              <a:t>in advance notice.  You can fax the completed form  to: 877- 637-9091 </a:t>
            </a:r>
            <a:r>
              <a:rPr lang="en-US" sz="1200" dirty="0" smtClean="0">
                <a:solidFill>
                  <a:prstClr val="black"/>
                </a:solidFill>
                <a:latin typeface="Constantia" pitchFamily="18" charset="0"/>
              </a:rPr>
              <a:t>. </a:t>
            </a:r>
            <a:r>
              <a:rPr lang="en-US" sz="1200" dirty="0">
                <a:solidFill>
                  <a:prstClr val="black"/>
                </a:solidFill>
                <a:latin typeface="Constantia" pitchFamily="18" charset="0"/>
              </a:rPr>
              <a:t>Again, two business days notice is required for routine trips. </a:t>
            </a:r>
            <a:endParaRPr lang="en-US" sz="1200" dirty="0" smtClean="0">
              <a:solidFill>
                <a:prstClr val="black"/>
              </a:solidFill>
              <a:latin typeface="Constantia" pitchFamily="18" charset="0"/>
            </a:endParaRPr>
          </a:p>
          <a:p>
            <a:pPr marL="0" lvl="0" indent="0">
              <a:buClr>
                <a:srgbClr val="CEB966"/>
              </a:buClr>
              <a:buSzPct val="85000"/>
              <a:buNone/>
            </a:pPr>
            <a:r>
              <a:rPr lang="en-US" sz="1200" u="sng" dirty="0" smtClean="0">
                <a:solidFill>
                  <a:prstClr val="black"/>
                </a:solidFill>
                <a:latin typeface="Constantia" pitchFamily="18" charset="0"/>
              </a:rPr>
              <a:t>Can </a:t>
            </a:r>
            <a:r>
              <a:rPr lang="en-US" sz="1200" u="sng" dirty="0">
                <a:solidFill>
                  <a:prstClr val="black"/>
                </a:solidFill>
                <a:latin typeface="Constantia" pitchFamily="18" charset="0"/>
              </a:rPr>
              <a:t>a facility ask for a preferred transportation provider?</a:t>
            </a:r>
          </a:p>
          <a:p>
            <a:pPr lvl="0">
              <a:buClr>
                <a:srgbClr val="6BB1C9">
                  <a:lumMod val="75000"/>
                </a:srgbClr>
              </a:buClr>
              <a:buSzPct val="85000"/>
              <a:buFont typeface="Wingdings" pitchFamily="2" charset="2"/>
              <a:buChar char="§"/>
            </a:pPr>
            <a:r>
              <a:rPr lang="en-US" sz="1200" dirty="0">
                <a:solidFill>
                  <a:prstClr val="black"/>
                </a:solidFill>
                <a:latin typeface="Constantia" pitchFamily="18" charset="0"/>
              </a:rPr>
              <a:t>Yes, if a facility has a transportation provider they prefer, please mention this when   scheduling transportation. LogistiCare will note the request on the trip and will do everything they can to honor the facility’s request, depending on availability of the transportation provider and/or if the preferred provider is a participant in the LogistiCare network. Even though the request will be documented, trip assignment will be based on routing criteria that includes provider compliance. LogistiCare does not guarantee that a preferred provider will be assigned based on a request. </a:t>
            </a:r>
          </a:p>
          <a:p>
            <a:pPr marL="0" lvl="0" indent="0">
              <a:buClr>
                <a:srgbClr val="6BB1C9">
                  <a:lumMod val="75000"/>
                </a:srgbClr>
              </a:buClr>
              <a:buSzPct val="85000"/>
              <a:buNone/>
            </a:pPr>
            <a:r>
              <a:rPr lang="en-US" sz="1200" u="sng" dirty="0">
                <a:solidFill>
                  <a:prstClr val="black"/>
                </a:solidFill>
                <a:latin typeface="Constantia" pitchFamily="18" charset="0"/>
              </a:rPr>
              <a:t>Can a skilled nursing </a:t>
            </a:r>
            <a:r>
              <a:rPr lang="en-US" sz="1200" u="sng" dirty="0" smtClean="0">
                <a:solidFill>
                  <a:prstClr val="black"/>
                </a:solidFill>
                <a:latin typeface="Constantia" pitchFamily="18" charset="0"/>
              </a:rPr>
              <a:t>facility or a MCRD facility </a:t>
            </a:r>
            <a:r>
              <a:rPr lang="en-US" sz="1200" u="sng" dirty="0">
                <a:solidFill>
                  <a:prstClr val="black"/>
                </a:solidFill>
                <a:latin typeface="Constantia" pitchFamily="18" charset="0"/>
              </a:rPr>
              <a:t>utilize LogistiCare for transportation services</a:t>
            </a:r>
            <a:r>
              <a:rPr lang="en-US" sz="1200" u="sng" dirty="0" smtClean="0">
                <a:solidFill>
                  <a:prstClr val="black"/>
                </a:solidFill>
                <a:latin typeface="Constantia" pitchFamily="18" charset="0"/>
              </a:rPr>
              <a:t>?</a:t>
            </a:r>
          </a:p>
          <a:p>
            <a:pPr>
              <a:buClr>
                <a:srgbClr val="6BB1C9">
                  <a:lumMod val="75000"/>
                </a:srgbClr>
              </a:buClr>
              <a:buSzPct val="85000"/>
              <a:buFont typeface="Wingdings" pitchFamily="2" charset="2"/>
              <a:buChar char="§"/>
            </a:pPr>
            <a:r>
              <a:rPr lang="en-US" sz="1200" dirty="0" smtClean="0">
                <a:solidFill>
                  <a:prstClr val="black"/>
                </a:solidFill>
                <a:latin typeface="Constantia" pitchFamily="18" charset="0"/>
              </a:rPr>
              <a:t>Skilled </a:t>
            </a:r>
            <a:r>
              <a:rPr lang="en-US" sz="1200" dirty="0">
                <a:solidFill>
                  <a:prstClr val="black"/>
                </a:solidFill>
                <a:latin typeface="Constantia" pitchFamily="18" charset="0"/>
              </a:rPr>
              <a:t>nursing </a:t>
            </a:r>
            <a:r>
              <a:rPr lang="en-US" sz="1200" dirty="0" smtClean="0">
                <a:solidFill>
                  <a:prstClr val="black"/>
                </a:solidFill>
                <a:latin typeface="Constantia" pitchFamily="18" charset="0"/>
              </a:rPr>
              <a:t>facilities and MCRD facilities </a:t>
            </a:r>
            <a:r>
              <a:rPr lang="en-US" sz="1200" dirty="0">
                <a:solidFill>
                  <a:prstClr val="black"/>
                </a:solidFill>
                <a:latin typeface="Constantia" pitchFamily="18" charset="0"/>
              </a:rPr>
              <a:t>are required to </a:t>
            </a:r>
            <a:r>
              <a:rPr lang="en-US" sz="1200" dirty="0" smtClean="0">
                <a:solidFill>
                  <a:prstClr val="black"/>
                </a:solidFill>
                <a:latin typeface="Constantia" pitchFamily="18" charset="0"/>
              </a:rPr>
              <a:t>provide transportation to their residence. If the skilled nursing facility is not able to provide transportation, LogistiCare will accommodate the transport. The request will need to include the reason the skilled nursing facility is not able to accommodate the transportation.</a:t>
            </a:r>
            <a:endParaRPr lang="en-US" sz="1200" dirty="0">
              <a:solidFill>
                <a:prstClr val="black"/>
              </a:solidFill>
              <a:latin typeface="Constantia" pitchFamily="18" charset="0"/>
            </a:endParaRPr>
          </a:p>
          <a:p>
            <a:endParaRPr lang="en-US" sz="1200" dirty="0">
              <a:latin typeface="Constantia" pitchFamily="18"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791200"/>
            <a:ext cx="13779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47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a:ln w="19050">
            <a:solidFill>
              <a:schemeClr val="tx1"/>
            </a:solidFill>
          </a:ln>
        </p:spPr>
        <p:txBody>
          <a:bodyPr>
            <a:normAutofit/>
          </a:bodyPr>
          <a:lstStyle/>
          <a:p>
            <a:r>
              <a:rPr lang="en-US" sz="2400" dirty="0">
                <a:latin typeface="Constantia" pitchFamily="18" charset="0"/>
              </a:rPr>
              <a:t>Urgent Transportation Requests</a:t>
            </a:r>
            <a:endParaRPr lang="en-US" sz="2400" dirty="0"/>
          </a:p>
        </p:txBody>
      </p:sp>
      <p:sp>
        <p:nvSpPr>
          <p:cNvPr id="3" name="Content Placeholder 2"/>
          <p:cNvSpPr>
            <a:spLocks noGrp="1"/>
          </p:cNvSpPr>
          <p:nvPr>
            <p:ph idx="1"/>
          </p:nvPr>
        </p:nvSpPr>
        <p:spPr>
          <a:ln w="19050">
            <a:solidFill>
              <a:schemeClr val="tx1"/>
            </a:solidFill>
          </a:ln>
        </p:spPr>
        <p:txBody>
          <a:bodyPr>
            <a:normAutofit/>
          </a:bodyPr>
          <a:lstStyle/>
          <a:p>
            <a:pPr marL="0" lvl="0" indent="0" algn="ctr">
              <a:buClr>
                <a:srgbClr val="CEB966"/>
              </a:buClr>
              <a:buSzPct val="85000"/>
              <a:buNone/>
            </a:pPr>
            <a:r>
              <a:rPr lang="en-US" sz="1400" dirty="0">
                <a:solidFill>
                  <a:prstClr val="black"/>
                </a:solidFill>
                <a:latin typeface="Constantia" pitchFamily="18" charset="0"/>
              </a:rPr>
              <a:t>Applies only after the member has been educated on the notification </a:t>
            </a:r>
            <a:r>
              <a:rPr lang="en-US" sz="1400" dirty="0" smtClean="0">
                <a:solidFill>
                  <a:prstClr val="black"/>
                </a:solidFill>
                <a:latin typeface="Constantia" pitchFamily="18" charset="0"/>
              </a:rPr>
              <a:t>policy</a:t>
            </a:r>
            <a:endParaRPr lang="en-US" sz="1400" dirty="0">
              <a:solidFill>
                <a:prstClr val="black"/>
              </a:solidFill>
              <a:latin typeface="Constantia" pitchFamily="18" charset="0"/>
            </a:endParaRPr>
          </a:p>
          <a:p>
            <a:pPr marL="274320" lvl="0" indent="-274320">
              <a:buClr>
                <a:srgbClr val="CEB966"/>
              </a:buClr>
              <a:buSzPct val="85000"/>
              <a:buFont typeface="Wingdings 2"/>
              <a:buChar char=""/>
            </a:pPr>
            <a:endParaRPr lang="en-US" sz="1400" dirty="0">
              <a:solidFill>
                <a:prstClr val="black"/>
              </a:solidFill>
              <a:latin typeface="Constantia" pitchFamily="18" charset="0"/>
            </a:endParaRPr>
          </a:p>
          <a:p>
            <a:pPr marL="0" lvl="0" indent="0" algn="ctr">
              <a:buClr>
                <a:srgbClr val="6BB1C9">
                  <a:lumMod val="75000"/>
                </a:srgbClr>
              </a:buClr>
              <a:buSzPct val="85000"/>
              <a:buNone/>
            </a:pPr>
            <a:r>
              <a:rPr lang="en-US" sz="1400" dirty="0" smtClean="0">
                <a:solidFill>
                  <a:prstClr val="black"/>
                </a:solidFill>
                <a:latin typeface="Constantia" pitchFamily="18" charset="0"/>
              </a:rPr>
              <a:t> Urgent </a:t>
            </a:r>
            <a:r>
              <a:rPr lang="en-US" sz="1400" dirty="0">
                <a:solidFill>
                  <a:prstClr val="black"/>
                </a:solidFill>
                <a:latin typeface="Constantia" pitchFamily="18" charset="0"/>
              </a:rPr>
              <a:t>calls are defined as reservation requests for unscheduled episodic situations in which there is no threat to life or limb, but the recipient must be seen with less than </a:t>
            </a:r>
            <a:r>
              <a:rPr lang="en-US" sz="1400" dirty="0" smtClean="0">
                <a:solidFill>
                  <a:prstClr val="black"/>
                </a:solidFill>
                <a:latin typeface="Constantia" pitchFamily="18" charset="0"/>
              </a:rPr>
              <a:t>48-hours (2-business days) notice</a:t>
            </a:r>
            <a:r>
              <a:rPr lang="en-US" sz="1400" dirty="0">
                <a:solidFill>
                  <a:prstClr val="black"/>
                </a:solidFill>
                <a:latin typeface="Constantia" pitchFamily="18" charset="0"/>
              </a:rPr>
              <a:t>. </a:t>
            </a:r>
          </a:p>
          <a:p>
            <a:pPr marL="0" lvl="0" indent="0" algn="ctr">
              <a:buClr>
                <a:srgbClr val="6BB1C9">
                  <a:lumMod val="75000"/>
                </a:srgbClr>
              </a:buClr>
              <a:buSzPct val="85000"/>
              <a:buNone/>
            </a:pPr>
            <a:r>
              <a:rPr lang="en-US" sz="1400" dirty="0">
                <a:solidFill>
                  <a:prstClr val="black"/>
                </a:solidFill>
                <a:latin typeface="Constantia" pitchFamily="18" charset="0"/>
              </a:rPr>
              <a:t>If the members appointment type is related to the following list, it is considered “Urgent” in nature and does not require verification</a:t>
            </a:r>
            <a:r>
              <a:rPr lang="en-US" sz="1400" dirty="0" smtClean="0">
                <a:solidFill>
                  <a:prstClr val="black"/>
                </a:solidFill>
                <a:latin typeface="Constantia" pitchFamily="18" charset="0"/>
              </a:rPr>
              <a:t>:</a:t>
            </a:r>
          </a:p>
          <a:p>
            <a:pPr lvl="0">
              <a:buClr>
                <a:srgbClr val="6BB1C9">
                  <a:lumMod val="75000"/>
                </a:srgbClr>
              </a:buClr>
              <a:buSzPct val="85000"/>
              <a:buFont typeface="Wingdings" pitchFamily="2" charset="2"/>
              <a:buChar char="§"/>
            </a:pPr>
            <a:endParaRPr lang="en-US" sz="1400" dirty="0">
              <a:solidFill>
                <a:prstClr val="black"/>
              </a:solidFill>
              <a:latin typeface="Constantia" pitchFamily="18" charset="0"/>
            </a:endParaRPr>
          </a:p>
          <a:p>
            <a:pPr marL="274320" lvl="0" indent="-274320">
              <a:buClr>
                <a:srgbClr val="6BB1C9">
                  <a:lumMod val="75000"/>
                </a:srgbClr>
              </a:buClr>
              <a:buSzPct val="85000"/>
              <a:buFont typeface="Wingdings" pitchFamily="2" charset="2"/>
              <a:buChar char="§"/>
            </a:pPr>
            <a:r>
              <a:rPr lang="en-US" sz="1400" dirty="0">
                <a:solidFill>
                  <a:prstClr val="black"/>
                </a:solidFill>
                <a:latin typeface="Constantia" pitchFamily="18" charset="0"/>
              </a:rPr>
              <a:t> Dialysis</a:t>
            </a:r>
          </a:p>
          <a:p>
            <a:pPr marL="274320" lvl="0" indent="-274320">
              <a:buClr>
                <a:srgbClr val="6BB1C9">
                  <a:lumMod val="75000"/>
                </a:srgbClr>
              </a:buClr>
              <a:buSzPct val="85000"/>
              <a:buFont typeface="Wingdings" pitchFamily="2" charset="2"/>
              <a:buChar char="§"/>
            </a:pPr>
            <a:r>
              <a:rPr lang="en-US" sz="1400" dirty="0">
                <a:solidFill>
                  <a:prstClr val="black"/>
                </a:solidFill>
                <a:latin typeface="Constantia" pitchFamily="18" charset="0"/>
              </a:rPr>
              <a:t> Wound Care,</a:t>
            </a:r>
          </a:p>
          <a:p>
            <a:pPr marL="274320" lvl="0" indent="-274320">
              <a:buClr>
                <a:srgbClr val="6BB1C9">
                  <a:lumMod val="75000"/>
                </a:srgbClr>
              </a:buClr>
              <a:buSzPct val="85000"/>
              <a:buFont typeface="Wingdings" pitchFamily="2" charset="2"/>
              <a:buChar char="§"/>
            </a:pPr>
            <a:r>
              <a:rPr lang="en-US" sz="1400" dirty="0">
                <a:solidFill>
                  <a:prstClr val="black"/>
                </a:solidFill>
                <a:latin typeface="Constantia" pitchFamily="18" charset="0"/>
              </a:rPr>
              <a:t> Chemo &amp; Radiation</a:t>
            </a:r>
          </a:p>
          <a:p>
            <a:pPr marL="274320" lvl="0" indent="-274320">
              <a:buClr>
                <a:srgbClr val="6BB1C9">
                  <a:lumMod val="75000"/>
                </a:srgbClr>
              </a:buClr>
              <a:buSzPct val="85000"/>
              <a:buFont typeface="Wingdings" pitchFamily="2" charset="2"/>
              <a:buChar char="§"/>
            </a:pPr>
            <a:r>
              <a:rPr lang="en-US" sz="1400" dirty="0">
                <a:solidFill>
                  <a:prstClr val="black"/>
                </a:solidFill>
                <a:latin typeface="Constantia" pitchFamily="18" charset="0"/>
              </a:rPr>
              <a:t> Hospital discharge follow up</a:t>
            </a:r>
          </a:p>
          <a:p>
            <a:pPr marL="274320" lvl="0" indent="-274320">
              <a:buClr>
                <a:srgbClr val="6BB1C9">
                  <a:lumMod val="75000"/>
                </a:srgbClr>
              </a:buClr>
              <a:buSzPct val="85000"/>
              <a:buFont typeface="Wingdings" pitchFamily="2" charset="2"/>
              <a:buChar char="§"/>
            </a:pPr>
            <a:r>
              <a:rPr lang="en-US" sz="1400" dirty="0">
                <a:solidFill>
                  <a:prstClr val="black"/>
                </a:solidFill>
                <a:latin typeface="Constantia" pitchFamily="18" charset="0"/>
              </a:rPr>
              <a:t> Surgical follow up</a:t>
            </a:r>
          </a:p>
          <a:p>
            <a:pPr marL="274320" lvl="0" indent="-274320">
              <a:buClr>
                <a:srgbClr val="6BB1C9">
                  <a:lumMod val="75000"/>
                </a:srgbClr>
              </a:buClr>
              <a:buSzPct val="85000"/>
              <a:buFont typeface="Wingdings" pitchFamily="2" charset="2"/>
              <a:buChar char="§"/>
            </a:pPr>
            <a:r>
              <a:rPr lang="en-US" sz="1400" dirty="0">
                <a:solidFill>
                  <a:prstClr val="black"/>
                </a:solidFill>
                <a:latin typeface="Constantia" pitchFamily="18" charset="0"/>
              </a:rPr>
              <a:t> New on-set of non-life threating injury/ illness</a:t>
            </a:r>
            <a:r>
              <a:rPr lang="en-US" sz="1400" dirty="0" smtClean="0">
                <a:solidFill>
                  <a:prstClr val="black"/>
                </a:solidFill>
                <a:latin typeface="Constantia" pitchFamily="18" charset="0"/>
              </a:rPr>
              <a:t>.</a:t>
            </a:r>
          </a:p>
          <a:p>
            <a:pPr marL="0" lvl="0" indent="0">
              <a:buClr>
                <a:srgbClr val="6BB1C9">
                  <a:lumMod val="75000"/>
                </a:srgbClr>
              </a:buClr>
              <a:buSzPct val="85000"/>
              <a:buNone/>
            </a:pPr>
            <a:endParaRPr lang="en-US" sz="1400" dirty="0">
              <a:solidFill>
                <a:prstClr val="black"/>
              </a:solidFill>
              <a:latin typeface="Constantia" pitchFamily="18" charset="0"/>
            </a:endParaRPr>
          </a:p>
          <a:p>
            <a:pPr marL="0" lvl="0" indent="0" algn="ctr">
              <a:buClr>
                <a:srgbClr val="6BB1C9">
                  <a:lumMod val="75000"/>
                </a:srgbClr>
              </a:buClr>
              <a:buSzPct val="85000"/>
              <a:buNone/>
            </a:pPr>
            <a:r>
              <a:rPr lang="en-US" sz="1400" dirty="0">
                <a:solidFill>
                  <a:prstClr val="black"/>
                </a:solidFill>
                <a:latin typeface="Constantia" pitchFamily="18" charset="0"/>
              </a:rPr>
              <a:t>In the event that a member requires an urgent transport, it is imperative that LogistiCare have the available resources to accommodate the transportation request. If a member is able to safely reschedule a non-urgent appointment, we do ask that they work with the medical provider to schedule their appointment to accommodate the </a:t>
            </a:r>
            <a:r>
              <a:rPr lang="en-US" sz="1400" dirty="0" smtClean="0">
                <a:solidFill>
                  <a:prstClr val="black"/>
                </a:solidFill>
                <a:latin typeface="Constantia" pitchFamily="18" charset="0"/>
              </a:rPr>
              <a:t>48-hour </a:t>
            </a:r>
            <a:r>
              <a:rPr lang="en-US" sz="1400" dirty="0">
                <a:solidFill>
                  <a:prstClr val="black"/>
                </a:solidFill>
                <a:latin typeface="Constantia" pitchFamily="18" charset="0"/>
              </a:rPr>
              <a:t>notice.</a:t>
            </a:r>
          </a:p>
          <a:p>
            <a:endParaRPr lang="en-US" sz="1400" dirty="0">
              <a:latin typeface="Constantia" pitchFamily="18" charset="0"/>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791200"/>
            <a:ext cx="13779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9417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a:ln w="19050">
            <a:solidFill>
              <a:schemeClr val="tx1"/>
            </a:solidFill>
          </a:ln>
        </p:spPr>
        <p:txBody>
          <a:bodyPr>
            <a:normAutofit/>
          </a:bodyPr>
          <a:lstStyle/>
          <a:p>
            <a:r>
              <a:rPr lang="en-US" sz="2400" dirty="0">
                <a:latin typeface="Constantia" pitchFamily="18" charset="0"/>
              </a:rPr>
              <a:t>Notification Policy</a:t>
            </a:r>
            <a:endParaRPr lang="en-US" sz="2400" dirty="0"/>
          </a:p>
        </p:txBody>
      </p:sp>
      <p:sp>
        <p:nvSpPr>
          <p:cNvPr id="3" name="Content Placeholder 2"/>
          <p:cNvSpPr>
            <a:spLocks noGrp="1"/>
          </p:cNvSpPr>
          <p:nvPr>
            <p:ph idx="1"/>
          </p:nvPr>
        </p:nvSpPr>
        <p:spPr>
          <a:ln w="19050">
            <a:solidFill>
              <a:schemeClr val="tx1"/>
            </a:solidFill>
          </a:ln>
        </p:spPr>
        <p:txBody>
          <a:bodyPr/>
          <a:lstStyle/>
          <a:p>
            <a:pPr marL="274320" lvl="0" indent="-274320">
              <a:buClr>
                <a:srgbClr val="6BB1C9">
                  <a:lumMod val="75000"/>
                </a:srgbClr>
              </a:buClr>
              <a:buSzPct val="85000"/>
              <a:buFont typeface="Wingdings" pitchFamily="2" charset="2"/>
              <a:buChar char="q"/>
            </a:pPr>
            <a:endParaRPr lang="en-US" sz="1500" dirty="0" smtClean="0">
              <a:solidFill>
                <a:prstClr val="black"/>
              </a:solidFill>
              <a:latin typeface="Constantia" pitchFamily="18" charset="0"/>
            </a:endParaRPr>
          </a:p>
          <a:p>
            <a:pPr marL="0" lvl="0" indent="0" algn="ctr">
              <a:buClr>
                <a:srgbClr val="6BB1C9">
                  <a:lumMod val="75000"/>
                </a:srgbClr>
              </a:buClr>
              <a:buSzPct val="85000"/>
              <a:buNone/>
            </a:pPr>
            <a:r>
              <a:rPr lang="en-US" sz="1600" dirty="0" smtClean="0">
                <a:solidFill>
                  <a:prstClr val="black"/>
                </a:solidFill>
                <a:latin typeface="Constantia" pitchFamily="18" charset="0"/>
              </a:rPr>
              <a:t>To </a:t>
            </a:r>
            <a:r>
              <a:rPr lang="en-US" sz="1600" dirty="0">
                <a:solidFill>
                  <a:prstClr val="black"/>
                </a:solidFill>
                <a:latin typeface="Constantia" pitchFamily="18" charset="0"/>
              </a:rPr>
              <a:t>ensure proper trip assignment, we require </a:t>
            </a:r>
            <a:r>
              <a:rPr lang="en-US" sz="1600" dirty="0" smtClean="0">
                <a:solidFill>
                  <a:prstClr val="black"/>
                </a:solidFill>
                <a:latin typeface="Constantia" pitchFamily="18" charset="0"/>
              </a:rPr>
              <a:t>48 </a:t>
            </a:r>
            <a:r>
              <a:rPr lang="en-US" sz="1600" dirty="0">
                <a:solidFill>
                  <a:prstClr val="black"/>
                </a:solidFill>
                <a:latin typeface="Constantia" pitchFamily="18" charset="0"/>
              </a:rPr>
              <a:t>hours </a:t>
            </a:r>
            <a:r>
              <a:rPr lang="en-US" sz="1600" dirty="0" smtClean="0">
                <a:solidFill>
                  <a:prstClr val="black"/>
                </a:solidFill>
                <a:latin typeface="Constantia" pitchFamily="18" charset="0"/>
              </a:rPr>
              <a:t>notice(2-business </a:t>
            </a:r>
            <a:r>
              <a:rPr lang="en-US" sz="1600" dirty="0">
                <a:solidFill>
                  <a:prstClr val="black"/>
                </a:solidFill>
                <a:latin typeface="Constantia" pitchFamily="18" charset="0"/>
              </a:rPr>
              <a:t>days</a:t>
            </a:r>
            <a:r>
              <a:rPr lang="en-US" sz="1600" dirty="0" smtClean="0">
                <a:solidFill>
                  <a:prstClr val="black"/>
                </a:solidFill>
                <a:latin typeface="Constantia" pitchFamily="18" charset="0"/>
              </a:rPr>
              <a:t>)</a:t>
            </a:r>
          </a:p>
          <a:p>
            <a:pPr marL="0" lvl="0" indent="0" algn="ctr">
              <a:buClr>
                <a:srgbClr val="6BB1C9">
                  <a:lumMod val="75000"/>
                </a:srgbClr>
              </a:buClr>
              <a:buSzPct val="85000"/>
              <a:buNone/>
            </a:pPr>
            <a:endParaRPr lang="en-US" sz="1600" dirty="0">
              <a:solidFill>
                <a:prstClr val="black"/>
              </a:solidFill>
              <a:latin typeface="Constantia" pitchFamily="18" charset="0"/>
            </a:endParaRPr>
          </a:p>
          <a:p>
            <a:pPr marL="0" lvl="0" indent="0">
              <a:buClr>
                <a:srgbClr val="6BB1C9">
                  <a:lumMod val="75000"/>
                </a:srgbClr>
              </a:buClr>
              <a:buSzPct val="85000"/>
              <a:buNone/>
            </a:pPr>
            <a:endParaRPr lang="en-US" sz="1400" dirty="0">
              <a:solidFill>
                <a:prstClr val="black"/>
              </a:solidFill>
              <a:latin typeface="Constantia" pitchFamily="18" charset="0"/>
            </a:endParaRPr>
          </a:p>
          <a:p>
            <a:pPr lvl="0">
              <a:buClr>
                <a:srgbClr val="6BB1C9">
                  <a:lumMod val="75000"/>
                </a:srgbClr>
              </a:buClr>
              <a:buSzPct val="85000"/>
              <a:buFont typeface="Wingdings" pitchFamily="2" charset="2"/>
              <a:buChar char="§"/>
            </a:pPr>
            <a:r>
              <a:rPr lang="en-US" sz="1400" dirty="0">
                <a:solidFill>
                  <a:prstClr val="black"/>
                </a:solidFill>
                <a:latin typeface="Constantia" pitchFamily="18" charset="0"/>
              </a:rPr>
              <a:t>In the event that a transportation provider is not able to accommodate an assigned trip, the provider is required to notify LogistiCare 48 hours prior to the scheduled date of service. This notification process allows LogistiCare additional time to secure  a transportation provider.</a:t>
            </a:r>
          </a:p>
          <a:p>
            <a:pPr lvl="0">
              <a:buClr>
                <a:srgbClr val="6BB1C9">
                  <a:lumMod val="75000"/>
                </a:srgbClr>
              </a:buClr>
              <a:buSzPct val="85000"/>
              <a:buFont typeface="Wingdings" pitchFamily="2" charset="2"/>
              <a:buChar char="§"/>
            </a:pPr>
            <a:endParaRPr lang="en-US" sz="1400" dirty="0">
              <a:solidFill>
                <a:prstClr val="black"/>
              </a:solidFill>
              <a:latin typeface="Constantia" pitchFamily="18" charset="0"/>
            </a:endParaRPr>
          </a:p>
          <a:p>
            <a:pPr lvl="0">
              <a:buClr>
                <a:srgbClr val="6BB1C9">
                  <a:lumMod val="75000"/>
                </a:srgbClr>
              </a:buClr>
              <a:buSzPct val="85000"/>
              <a:buFont typeface="Wingdings" pitchFamily="2" charset="2"/>
              <a:buChar char="§"/>
            </a:pPr>
            <a:r>
              <a:rPr lang="en-US" sz="1400" dirty="0">
                <a:solidFill>
                  <a:prstClr val="black"/>
                </a:solidFill>
                <a:latin typeface="Constantia" pitchFamily="18" charset="0"/>
              </a:rPr>
              <a:t>If it is the member’s first time calling - LogistiCare will educate the member on the required notification process and schedule their transportation.</a:t>
            </a:r>
          </a:p>
          <a:p>
            <a:pPr lvl="0">
              <a:buClr>
                <a:srgbClr val="6BB1C9">
                  <a:lumMod val="75000"/>
                </a:srgbClr>
              </a:buClr>
              <a:buSzPct val="85000"/>
              <a:buFont typeface="Wingdings" pitchFamily="2" charset="2"/>
              <a:buChar char="§"/>
            </a:pPr>
            <a:endParaRPr lang="en-US" sz="1400" dirty="0">
              <a:solidFill>
                <a:prstClr val="black"/>
              </a:solidFill>
              <a:latin typeface="Constantia" pitchFamily="18" charset="0"/>
            </a:endParaRPr>
          </a:p>
          <a:p>
            <a:pPr lvl="0">
              <a:buClr>
                <a:srgbClr val="6BB1C9">
                  <a:lumMod val="75000"/>
                </a:srgbClr>
              </a:buClr>
              <a:buSzPct val="85000"/>
              <a:buFont typeface="Wingdings" pitchFamily="2" charset="2"/>
              <a:buChar char="§"/>
            </a:pPr>
            <a:r>
              <a:rPr lang="en-US" sz="1400" dirty="0">
                <a:solidFill>
                  <a:prstClr val="black"/>
                </a:solidFill>
                <a:latin typeface="Constantia" pitchFamily="18" charset="0"/>
              </a:rPr>
              <a:t>Future attempts - If the member attempts to schedule </a:t>
            </a:r>
            <a:r>
              <a:rPr lang="en-US" sz="1400" dirty="0" smtClean="0">
                <a:solidFill>
                  <a:prstClr val="black"/>
                </a:solidFill>
                <a:latin typeface="Constantia" pitchFamily="18" charset="0"/>
              </a:rPr>
              <a:t>a non-urgent </a:t>
            </a:r>
            <a:r>
              <a:rPr lang="en-US" sz="1400" dirty="0">
                <a:solidFill>
                  <a:prstClr val="black"/>
                </a:solidFill>
                <a:latin typeface="Constantia" pitchFamily="18" charset="0"/>
              </a:rPr>
              <a:t>reservation outside of </a:t>
            </a:r>
            <a:r>
              <a:rPr lang="en-US" sz="1400" dirty="0" smtClean="0">
                <a:solidFill>
                  <a:prstClr val="black"/>
                </a:solidFill>
                <a:latin typeface="Constantia" pitchFamily="18" charset="0"/>
              </a:rPr>
              <a:t>the 48-hour ( 2 business </a:t>
            </a:r>
            <a:r>
              <a:rPr lang="en-US" sz="1400" dirty="0">
                <a:solidFill>
                  <a:prstClr val="black"/>
                </a:solidFill>
                <a:latin typeface="Constantia" pitchFamily="18" charset="0"/>
              </a:rPr>
              <a:t>days) required notice, the CSR will ask the member to reschedule their appointment to meet the </a:t>
            </a:r>
            <a:r>
              <a:rPr lang="en-US" sz="1400" dirty="0" smtClean="0">
                <a:solidFill>
                  <a:prstClr val="black"/>
                </a:solidFill>
                <a:latin typeface="Constantia" pitchFamily="18" charset="0"/>
              </a:rPr>
              <a:t>48 </a:t>
            </a:r>
            <a:r>
              <a:rPr lang="en-US" sz="1400" dirty="0">
                <a:solidFill>
                  <a:prstClr val="black"/>
                </a:solidFill>
                <a:latin typeface="Constantia" pitchFamily="18" charset="0"/>
              </a:rPr>
              <a:t>hour notice</a:t>
            </a:r>
            <a:r>
              <a:rPr lang="en-US" sz="1400" dirty="0" smtClean="0">
                <a:solidFill>
                  <a:prstClr val="black"/>
                </a:solidFill>
                <a:latin typeface="Constantia" pitchFamily="18" charset="0"/>
              </a:rPr>
              <a:t>.</a:t>
            </a:r>
            <a:endParaRPr lang="en-US" sz="1400" dirty="0">
              <a:solidFill>
                <a:prstClr val="black"/>
              </a:solidFill>
              <a:latin typeface="Constantia" pitchFamily="18"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715000"/>
            <a:ext cx="13779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332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a:ln w="19050">
            <a:solidFill>
              <a:schemeClr val="tx1"/>
            </a:solidFill>
          </a:ln>
        </p:spPr>
        <p:txBody>
          <a:bodyPr>
            <a:normAutofit/>
          </a:bodyPr>
          <a:lstStyle/>
          <a:p>
            <a:r>
              <a:rPr lang="en-US" sz="2400" dirty="0" smtClean="0">
                <a:latin typeface="Constantia" pitchFamily="18" charset="0"/>
              </a:rPr>
              <a:t>Coverage Area</a:t>
            </a:r>
            <a:endParaRPr lang="en-US" sz="2400" dirty="0">
              <a:latin typeface="Constantia" pitchFamily="18" charset="0"/>
            </a:endParaRPr>
          </a:p>
        </p:txBody>
      </p:sp>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327471"/>
            <a:ext cx="3743831" cy="399097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 y="2133599"/>
            <a:ext cx="184731" cy="3693319"/>
          </a:xfrm>
          <a:prstGeom prst="rect">
            <a:avLst/>
          </a:prstGeom>
          <a:noFill/>
          <a:ln w="12700">
            <a:noFill/>
          </a:ln>
        </p:spPr>
        <p:txBody>
          <a:bodyPr wrap="none" rtlCol="0">
            <a:spAutoFit/>
          </a:bodyPr>
          <a:lstStyle/>
          <a:p>
            <a:endParaRPr lang="en-US" dirty="0">
              <a:latin typeface="Constantia"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7" name="Rectangle 6"/>
          <p:cNvSpPr/>
          <p:nvPr/>
        </p:nvSpPr>
        <p:spPr>
          <a:xfrm>
            <a:off x="2202873" y="1471212"/>
            <a:ext cx="4572000" cy="830997"/>
          </a:xfrm>
          <a:prstGeom prst="rect">
            <a:avLst/>
          </a:prstGeom>
        </p:spPr>
        <p:txBody>
          <a:bodyPr>
            <a:spAutoFit/>
          </a:bodyPr>
          <a:lstStyle/>
          <a:p>
            <a:pPr algn="ctr"/>
            <a:r>
              <a:rPr lang="en-US" sz="1600" dirty="0">
                <a:latin typeface="Constantia" pitchFamily="18" charset="0"/>
              </a:rPr>
              <a:t>LogistiCare is responsible for members</a:t>
            </a:r>
          </a:p>
          <a:p>
            <a:pPr algn="ctr"/>
            <a:r>
              <a:rPr lang="en-US" sz="1600" dirty="0" smtClean="0">
                <a:latin typeface="Constantia" pitchFamily="18" charset="0"/>
              </a:rPr>
              <a:t>who reside and are registered  </a:t>
            </a:r>
            <a:r>
              <a:rPr lang="en-US" sz="1600" dirty="0">
                <a:latin typeface="Constantia" pitchFamily="18" charset="0"/>
              </a:rPr>
              <a:t>in </a:t>
            </a:r>
            <a:r>
              <a:rPr lang="en-US" sz="1600" dirty="0" smtClean="0">
                <a:latin typeface="Constantia" pitchFamily="18" charset="0"/>
              </a:rPr>
              <a:t>Regions 1, 2, 6, 7, and 8</a:t>
            </a:r>
            <a:endParaRPr lang="en-US" sz="1600" dirty="0">
              <a:latin typeface="Constantia" pitchFamily="18" charset="0"/>
            </a:endParaRPr>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096000"/>
            <a:ext cx="13779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12186752">
            <a:off x="3060935" y="6173752"/>
            <a:ext cx="306361" cy="1071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1361935">
            <a:off x="3416435" y="2632239"/>
            <a:ext cx="34063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3425449">
            <a:off x="5713035" y="5205763"/>
            <a:ext cx="30447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2825187">
            <a:off x="3351386" y="5926143"/>
            <a:ext cx="261521" cy="107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4885009">
            <a:off x="2502295" y="3858535"/>
            <a:ext cx="34595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504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a:ln>
            <a:solidFill>
              <a:schemeClr val="tx1"/>
            </a:solidFill>
          </a:ln>
        </p:spPr>
        <p:txBody>
          <a:bodyPr>
            <a:normAutofit/>
          </a:bodyPr>
          <a:lstStyle/>
          <a:p>
            <a:r>
              <a:rPr lang="en-US" sz="2400" dirty="0" smtClean="0">
                <a:latin typeface="Constantia" pitchFamily="18" charset="0"/>
              </a:rPr>
              <a:t>Coverage Area (cont.)</a:t>
            </a:r>
            <a:endParaRPr lang="en-US" sz="2400" dirty="0">
              <a:latin typeface="Constantia" pitchFamily="18" charset="0"/>
            </a:endParaRPr>
          </a:p>
        </p:txBody>
      </p:sp>
      <p:sp>
        <p:nvSpPr>
          <p:cNvPr id="3" name="Content Placeholder 2"/>
          <p:cNvSpPr>
            <a:spLocks noGrp="1"/>
          </p:cNvSpPr>
          <p:nvPr>
            <p:ph idx="1"/>
          </p:nvPr>
        </p:nvSpPr>
        <p:spPr>
          <a:ln>
            <a:solidFill>
              <a:schemeClr val="tx1"/>
            </a:solidFill>
          </a:ln>
        </p:spPr>
        <p:txBody>
          <a:bodyPr>
            <a:normAutofit/>
          </a:bodyPr>
          <a:lstStyle/>
          <a:p>
            <a:pPr>
              <a:buClr>
                <a:schemeClr val="tx2">
                  <a:lumMod val="60000"/>
                  <a:lumOff val="40000"/>
                </a:schemeClr>
              </a:buClr>
              <a:buFont typeface="Wingdings" pitchFamily="2" charset="2"/>
              <a:buChar char="q"/>
            </a:pPr>
            <a:endParaRPr lang="en-US" sz="1900" dirty="0" smtClean="0">
              <a:latin typeface="Constantia" pitchFamily="18" charset="0"/>
            </a:endParaRPr>
          </a:p>
          <a:p>
            <a:pPr>
              <a:buClr>
                <a:schemeClr val="tx2">
                  <a:lumMod val="60000"/>
                  <a:lumOff val="40000"/>
                </a:schemeClr>
              </a:buClr>
              <a:buFont typeface="Wingdings" pitchFamily="2" charset="2"/>
              <a:buChar char="q"/>
            </a:pPr>
            <a:endParaRPr lang="en-US" sz="1900" dirty="0">
              <a:latin typeface="Constantia" pitchFamily="18" charset="0"/>
            </a:endParaRPr>
          </a:p>
          <a:p>
            <a:pPr>
              <a:buClr>
                <a:schemeClr val="tx2">
                  <a:lumMod val="60000"/>
                  <a:lumOff val="40000"/>
                </a:schemeClr>
              </a:buClr>
              <a:buFont typeface="Wingdings" pitchFamily="2" charset="2"/>
              <a:buChar char="§"/>
            </a:pPr>
            <a:r>
              <a:rPr lang="en-US" sz="1800" dirty="0" smtClean="0">
                <a:latin typeface="Constantia" pitchFamily="18" charset="0"/>
              </a:rPr>
              <a:t>Region 1</a:t>
            </a:r>
            <a:r>
              <a:rPr lang="en-US" sz="1800" dirty="0">
                <a:latin typeface="Constantia" pitchFamily="18" charset="0"/>
              </a:rPr>
              <a:t> </a:t>
            </a:r>
            <a:r>
              <a:rPr lang="en-US" sz="1800" dirty="0" smtClean="0">
                <a:latin typeface="Constantia" pitchFamily="18" charset="0"/>
              </a:rPr>
              <a:t> =  Includes </a:t>
            </a:r>
            <a:r>
              <a:rPr lang="en-US" sz="1800" dirty="0">
                <a:latin typeface="Constantia" pitchFamily="18" charset="0"/>
              </a:rPr>
              <a:t>Aroostook County</a:t>
            </a:r>
          </a:p>
          <a:p>
            <a:pPr>
              <a:buClr>
                <a:schemeClr val="tx2">
                  <a:lumMod val="60000"/>
                  <a:lumOff val="40000"/>
                </a:schemeClr>
              </a:buClr>
              <a:buFont typeface="Wingdings" pitchFamily="2" charset="2"/>
              <a:buChar char="§"/>
            </a:pPr>
            <a:r>
              <a:rPr lang="en-US" sz="1800" dirty="0">
                <a:latin typeface="Constantia" pitchFamily="18" charset="0"/>
              </a:rPr>
              <a:t>Region </a:t>
            </a:r>
            <a:r>
              <a:rPr lang="en-US" sz="1800" dirty="0" smtClean="0">
                <a:latin typeface="Constantia" pitchFamily="18" charset="0"/>
              </a:rPr>
              <a:t>2 =  Includes </a:t>
            </a:r>
            <a:r>
              <a:rPr lang="en-US" sz="1800" dirty="0">
                <a:latin typeface="Constantia" pitchFamily="18" charset="0"/>
              </a:rPr>
              <a:t>Washington County and Hancock County</a:t>
            </a:r>
          </a:p>
          <a:p>
            <a:pPr>
              <a:buClr>
                <a:schemeClr val="tx2">
                  <a:lumMod val="60000"/>
                  <a:lumOff val="40000"/>
                </a:schemeClr>
              </a:buClr>
              <a:buFont typeface="Wingdings" pitchFamily="2" charset="2"/>
              <a:buChar char="§"/>
            </a:pPr>
            <a:r>
              <a:rPr lang="en-US" sz="1800" dirty="0">
                <a:latin typeface="Constantia" pitchFamily="18" charset="0"/>
              </a:rPr>
              <a:t>Region </a:t>
            </a:r>
            <a:r>
              <a:rPr lang="en-US" sz="1800" dirty="0" smtClean="0">
                <a:latin typeface="Constantia" pitchFamily="18" charset="0"/>
              </a:rPr>
              <a:t>6 =  Includes </a:t>
            </a:r>
            <a:r>
              <a:rPr lang="en-US" sz="1800" dirty="0">
                <a:latin typeface="Constantia" pitchFamily="18" charset="0"/>
              </a:rPr>
              <a:t>Cumberland County</a:t>
            </a:r>
          </a:p>
          <a:p>
            <a:pPr>
              <a:buClr>
                <a:schemeClr val="tx2">
                  <a:lumMod val="60000"/>
                  <a:lumOff val="40000"/>
                </a:schemeClr>
              </a:buClr>
              <a:buFont typeface="Wingdings" pitchFamily="2" charset="2"/>
              <a:buChar char="§"/>
            </a:pPr>
            <a:r>
              <a:rPr lang="en-US" sz="1800" dirty="0">
                <a:latin typeface="Constantia" pitchFamily="18" charset="0"/>
              </a:rPr>
              <a:t>Region </a:t>
            </a:r>
            <a:r>
              <a:rPr lang="en-US" sz="1800" dirty="0" smtClean="0">
                <a:latin typeface="Constantia" pitchFamily="18" charset="0"/>
              </a:rPr>
              <a:t>7 =  Includes </a:t>
            </a:r>
            <a:r>
              <a:rPr lang="en-US" sz="1800" dirty="0">
                <a:latin typeface="Constantia" pitchFamily="18" charset="0"/>
              </a:rPr>
              <a:t>Oxford County (not including towns in region 8), Androscoggin County and Franklin </a:t>
            </a:r>
            <a:r>
              <a:rPr lang="en-US" sz="1800" dirty="0" smtClean="0">
                <a:latin typeface="Constantia" pitchFamily="18" charset="0"/>
              </a:rPr>
              <a:t>County</a:t>
            </a:r>
          </a:p>
          <a:p>
            <a:pPr>
              <a:buClr>
                <a:schemeClr val="tx2">
                  <a:lumMod val="60000"/>
                  <a:lumOff val="40000"/>
                </a:schemeClr>
              </a:buClr>
              <a:buFont typeface="Wingdings" pitchFamily="2" charset="2"/>
              <a:buChar char="§"/>
            </a:pPr>
            <a:r>
              <a:rPr lang="en-US" sz="1800" dirty="0" smtClean="0">
                <a:latin typeface="Constantia" pitchFamily="18" charset="0"/>
              </a:rPr>
              <a:t>Region 8 =  Includes York County and </a:t>
            </a:r>
            <a:r>
              <a:rPr lang="en-US" sz="1800" dirty="0">
                <a:latin typeface="Constantia" pitchFamily="18" charset="0"/>
              </a:rPr>
              <a:t>the Townships of </a:t>
            </a:r>
            <a:r>
              <a:rPr lang="en-US" sz="1800" dirty="0" smtClean="0">
                <a:latin typeface="Constantia" pitchFamily="18" charset="0"/>
              </a:rPr>
              <a:t>Brownfield,    Denmark, Fryeburg, Hiram, Porter, Lovell, Stoneham, Stow, and Sweden in Oxford County                </a:t>
            </a:r>
            <a:endParaRPr lang="en-US" sz="1800" dirty="0">
              <a:latin typeface="Constantia" pitchFamily="18" charset="0"/>
            </a:endParaRPr>
          </a:p>
          <a:p>
            <a:endParaRPr lang="en-US" sz="1900" dirty="0">
              <a:latin typeface="Constantia" pitchFamily="18"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617152"/>
            <a:ext cx="13779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7267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a:ln w="19050">
            <a:solidFill>
              <a:schemeClr val="tx1"/>
            </a:solidFill>
          </a:ln>
        </p:spPr>
        <p:txBody>
          <a:bodyPr>
            <a:normAutofit/>
          </a:bodyPr>
          <a:lstStyle/>
          <a:p>
            <a:r>
              <a:rPr lang="en-US" sz="2400" dirty="0" smtClean="0">
                <a:latin typeface="Constantia" pitchFamily="18" charset="0"/>
              </a:rPr>
              <a:t> Facility Website Information</a:t>
            </a:r>
            <a:br>
              <a:rPr lang="en-US" sz="2400" dirty="0" smtClean="0">
                <a:latin typeface="Constantia" pitchFamily="18" charset="0"/>
              </a:rPr>
            </a:br>
            <a:r>
              <a:rPr lang="en-US" sz="2400" dirty="0" smtClean="0">
                <a:latin typeface="Constantia" pitchFamily="18" charset="0"/>
              </a:rPr>
              <a:t>Facts and forms</a:t>
            </a:r>
            <a:endParaRPr lang="en-US" sz="2400" dirty="0">
              <a:latin typeface="Constantia" pitchFamily="18" charset="0"/>
            </a:endParaRPr>
          </a:p>
        </p:txBody>
      </p:sp>
      <p:sp>
        <p:nvSpPr>
          <p:cNvPr id="3" name="Content Placeholder 2"/>
          <p:cNvSpPr>
            <a:spLocks noGrp="1"/>
          </p:cNvSpPr>
          <p:nvPr>
            <p:ph idx="1"/>
          </p:nvPr>
        </p:nvSpPr>
        <p:spPr>
          <a:ln w="19050">
            <a:solidFill>
              <a:schemeClr val="tx1"/>
            </a:solidFill>
          </a:ln>
        </p:spPr>
        <p:txBody>
          <a:bodyPr>
            <a:normAutofit/>
          </a:bodyPr>
          <a:lstStyle/>
          <a:p>
            <a:pPr lvl="0" fontAlgn="base">
              <a:spcBef>
                <a:spcPct val="0"/>
              </a:spcBef>
              <a:spcAft>
                <a:spcPct val="0"/>
              </a:spcAft>
              <a:buClr>
                <a:schemeClr val="accent5"/>
              </a:buClr>
              <a:buSzPct val="100000"/>
              <a:buFont typeface="Wingdings" pitchFamily="2" charset="2"/>
              <a:buChar char="§"/>
              <a:defRPr/>
            </a:pPr>
            <a:r>
              <a:rPr lang="en-US" sz="1200" dirty="0">
                <a:latin typeface="Constantia" pitchFamily="18" charset="0"/>
                <a:cs typeface="Times New Roman" pitchFamily="18" charset="0"/>
              </a:rPr>
              <a:t>Enter the LogistiCare Website:   </a:t>
            </a:r>
            <a:r>
              <a:rPr lang="en-US" sz="1200" dirty="0">
                <a:latin typeface="Constantia" pitchFamily="18" charset="0"/>
                <a:cs typeface="Times New Roman" pitchFamily="18" charset="0"/>
                <a:hlinkClick r:id="rId2"/>
              </a:rPr>
              <a:t>www.logisticare.com</a:t>
            </a:r>
            <a:endParaRPr lang="en-US" sz="1200" dirty="0">
              <a:latin typeface="Constantia" pitchFamily="18" charset="0"/>
              <a:cs typeface="Times New Roman" pitchFamily="18" charset="0"/>
            </a:endParaRPr>
          </a:p>
          <a:p>
            <a:pPr lvl="0" fontAlgn="base">
              <a:spcBef>
                <a:spcPct val="0"/>
              </a:spcBef>
              <a:spcAft>
                <a:spcPct val="0"/>
              </a:spcAft>
              <a:buClr>
                <a:schemeClr val="accent5"/>
              </a:buClr>
              <a:buSzPct val="100000"/>
              <a:buFont typeface="Wingdings" pitchFamily="2" charset="2"/>
              <a:buChar char="§"/>
              <a:defRPr/>
            </a:pPr>
            <a:r>
              <a:rPr lang="en-US" sz="1200" dirty="0">
                <a:latin typeface="Constantia" pitchFamily="18" charset="0"/>
                <a:cs typeface="Times New Roman" pitchFamily="18" charset="0"/>
              </a:rPr>
              <a:t>Choose the option Healthcare Facilities </a:t>
            </a:r>
          </a:p>
          <a:p>
            <a:pPr lvl="0" fontAlgn="base">
              <a:spcBef>
                <a:spcPct val="0"/>
              </a:spcBef>
              <a:spcAft>
                <a:spcPct val="0"/>
              </a:spcAft>
              <a:buClr>
                <a:schemeClr val="accent5"/>
              </a:buClr>
              <a:buSzPct val="100000"/>
              <a:buFont typeface="Wingdings" pitchFamily="2" charset="2"/>
              <a:buChar char="§"/>
              <a:defRPr/>
            </a:pPr>
            <a:r>
              <a:rPr lang="en-US" sz="1200" dirty="0">
                <a:latin typeface="Constantia" pitchFamily="18" charset="0"/>
                <a:cs typeface="Times New Roman" pitchFamily="18" charset="0"/>
              </a:rPr>
              <a:t>Select FAQs &amp; </a:t>
            </a:r>
            <a:r>
              <a:rPr lang="en-US" sz="1200" dirty="0" smtClean="0">
                <a:latin typeface="Constantia" pitchFamily="18" charset="0"/>
                <a:cs typeface="Times New Roman" pitchFamily="18" charset="0"/>
              </a:rPr>
              <a:t>Forms</a:t>
            </a:r>
          </a:p>
          <a:p>
            <a:pPr marL="0" lvl="0" indent="0" fontAlgn="base">
              <a:spcBef>
                <a:spcPct val="0"/>
              </a:spcBef>
              <a:spcAft>
                <a:spcPct val="0"/>
              </a:spcAft>
              <a:buClr>
                <a:schemeClr val="accent5"/>
              </a:buClr>
              <a:buSzPct val="100000"/>
              <a:buNone/>
              <a:defRPr/>
            </a:pPr>
            <a:endParaRPr lang="en-US" sz="1200" dirty="0">
              <a:latin typeface="Constantia" pitchFamily="18"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209800"/>
            <a:ext cx="557847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5686425"/>
            <a:ext cx="13779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205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a:ln w="19050">
            <a:solidFill>
              <a:schemeClr val="tx1"/>
            </a:solidFill>
          </a:ln>
        </p:spPr>
        <p:txBody>
          <a:bodyPr>
            <a:normAutofit/>
          </a:bodyPr>
          <a:lstStyle/>
          <a:p>
            <a:r>
              <a:rPr lang="en-US" sz="2400" dirty="0" smtClean="0">
                <a:solidFill>
                  <a:prstClr val="black"/>
                </a:solidFill>
                <a:latin typeface="Constantia" pitchFamily="18" charset="0"/>
              </a:rPr>
              <a:t> Facility Website Information</a:t>
            </a:r>
            <a:r>
              <a:rPr lang="en-US" sz="2400" dirty="0">
                <a:solidFill>
                  <a:prstClr val="black"/>
                </a:solidFill>
                <a:latin typeface="Constantia" pitchFamily="18" charset="0"/>
              </a:rPr>
              <a:t/>
            </a:r>
            <a:br>
              <a:rPr lang="en-US" sz="2400" dirty="0">
                <a:solidFill>
                  <a:prstClr val="black"/>
                </a:solidFill>
                <a:latin typeface="Constantia" pitchFamily="18" charset="0"/>
              </a:rPr>
            </a:br>
            <a:r>
              <a:rPr lang="en-US" sz="2400" dirty="0">
                <a:solidFill>
                  <a:prstClr val="black"/>
                </a:solidFill>
                <a:latin typeface="Constantia" pitchFamily="18" charset="0"/>
              </a:rPr>
              <a:t>Facts and </a:t>
            </a:r>
            <a:r>
              <a:rPr lang="en-US" sz="2400" dirty="0" smtClean="0">
                <a:solidFill>
                  <a:prstClr val="black"/>
                </a:solidFill>
                <a:latin typeface="Constantia" pitchFamily="18" charset="0"/>
              </a:rPr>
              <a:t>forms (cont.)</a:t>
            </a:r>
            <a:endParaRPr lang="en-US" sz="2400" dirty="0"/>
          </a:p>
        </p:txBody>
      </p:sp>
      <p:sp>
        <p:nvSpPr>
          <p:cNvPr id="3" name="Content Placeholder 2"/>
          <p:cNvSpPr>
            <a:spLocks noGrp="1"/>
          </p:cNvSpPr>
          <p:nvPr>
            <p:ph idx="1"/>
          </p:nvPr>
        </p:nvSpPr>
        <p:spPr>
          <a:xfrm>
            <a:off x="457200" y="1493837"/>
            <a:ext cx="8305800" cy="4525963"/>
          </a:xfrm>
          <a:ln w="19050">
            <a:solidFill>
              <a:schemeClr val="tx1"/>
            </a:solidFill>
          </a:ln>
        </p:spPr>
        <p:txBody>
          <a:bodyPr>
            <a:normAutofit/>
          </a:bodyPr>
          <a:lstStyle/>
          <a:p>
            <a:pPr>
              <a:buClr>
                <a:schemeClr val="accent5">
                  <a:lumMod val="60000"/>
                  <a:lumOff val="40000"/>
                </a:schemeClr>
              </a:buClr>
              <a:buFont typeface="Wingdings" pitchFamily="2" charset="2"/>
              <a:buChar char="§"/>
            </a:pPr>
            <a:r>
              <a:rPr lang="en-US" sz="1600" dirty="0">
                <a:latin typeface="Constantia" pitchFamily="18" charset="0"/>
              </a:rPr>
              <a:t>Select </a:t>
            </a:r>
            <a:r>
              <a:rPr lang="en-US" sz="1600" dirty="0" smtClean="0">
                <a:latin typeface="Constantia" pitchFamily="18" charset="0"/>
              </a:rPr>
              <a:t>State – Maine</a:t>
            </a:r>
            <a:endParaRPr lang="en-US" sz="1600" dirty="0">
              <a:latin typeface="Constantia" pitchFamily="18" charset="0"/>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981200"/>
            <a:ext cx="4724400" cy="396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581650"/>
            <a:ext cx="13779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5178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a:ln w="19050">
            <a:solidFill>
              <a:schemeClr val="tx1"/>
            </a:solidFill>
          </a:ln>
        </p:spPr>
        <p:txBody>
          <a:bodyPr>
            <a:normAutofit/>
          </a:bodyPr>
          <a:lstStyle/>
          <a:p>
            <a:r>
              <a:rPr lang="en-US" sz="2800" dirty="0" smtClean="0">
                <a:latin typeface="Constantia" pitchFamily="18" charset="0"/>
              </a:rPr>
              <a:t> </a:t>
            </a:r>
            <a:r>
              <a:rPr lang="en-US" sz="2400" dirty="0" smtClean="0">
                <a:latin typeface="Constantia" pitchFamily="18" charset="0"/>
              </a:rPr>
              <a:t>Who is LogistiCare ?</a:t>
            </a:r>
            <a:endParaRPr lang="en-US" sz="2400" dirty="0">
              <a:latin typeface="Constantia" pitchFamily="18" charset="0"/>
            </a:endParaRPr>
          </a:p>
        </p:txBody>
      </p:sp>
      <p:sp>
        <p:nvSpPr>
          <p:cNvPr id="3" name="Content Placeholder 2"/>
          <p:cNvSpPr>
            <a:spLocks noGrp="1"/>
          </p:cNvSpPr>
          <p:nvPr>
            <p:ph idx="1"/>
          </p:nvPr>
        </p:nvSpPr>
        <p:spPr>
          <a:ln w="19050">
            <a:solidFill>
              <a:schemeClr val="tx1"/>
            </a:solidFill>
          </a:ln>
        </p:spPr>
        <p:txBody>
          <a:bodyPr>
            <a:normAutofit/>
          </a:bodyPr>
          <a:lstStyle/>
          <a:p>
            <a:endParaRPr lang="en-US" sz="1800" dirty="0" smtClean="0">
              <a:latin typeface="Constantia" pitchFamily="18" charset="0"/>
            </a:endParaRPr>
          </a:p>
          <a:p>
            <a:pPr>
              <a:buClr>
                <a:schemeClr val="accent5">
                  <a:lumMod val="40000"/>
                  <a:lumOff val="60000"/>
                </a:schemeClr>
              </a:buClr>
              <a:buFont typeface="Wingdings" pitchFamily="2" charset="2"/>
              <a:buChar char="q"/>
            </a:pPr>
            <a:endParaRPr lang="en-US" sz="1600" dirty="0" smtClean="0">
              <a:latin typeface="Constantia" pitchFamily="18" charset="0"/>
            </a:endParaRPr>
          </a:p>
          <a:p>
            <a:pPr marL="0" indent="0" algn="ctr">
              <a:buClr>
                <a:schemeClr val="accent5">
                  <a:lumMod val="60000"/>
                  <a:lumOff val="40000"/>
                </a:schemeClr>
              </a:buClr>
              <a:buNone/>
            </a:pPr>
            <a:r>
              <a:rPr lang="en-US" sz="1600" dirty="0" smtClean="0">
                <a:latin typeface="Constantia" pitchFamily="18" charset="0"/>
              </a:rPr>
              <a:t>LogistiCare </a:t>
            </a:r>
            <a:r>
              <a:rPr lang="en-US" sz="1600" dirty="0">
                <a:latin typeface="Constantia" pitchFamily="18" charset="0"/>
              </a:rPr>
              <a:t>is a transportation management solution; not a transportation company.</a:t>
            </a:r>
            <a:br>
              <a:rPr lang="en-US" sz="1600" dirty="0">
                <a:latin typeface="Constantia" pitchFamily="18" charset="0"/>
              </a:rPr>
            </a:br>
            <a:endParaRPr lang="en-US" sz="1600" dirty="0" smtClean="0">
              <a:latin typeface="Constantia" pitchFamily="18" charset="0"/>
            </a:endParaRPr>
          </a:p>
          <a:p>
            <a:pPr>
              <a:buClr>
                <a:schemeClr val="accent5">
                  <a:lumMod val="40000"/>
                  <a:lumOff val="60000"/>
                </a:schemeClr>
              </a:buClr>
              <a:buFont typeface="Wingdings" pitchFamily="2" charset="2"/>
              <a:buChar char="q"/>
            </a:pPr>
            <a:endParaRPr lang="en-US" sz="1600" dirty="0" smtClean="0">
              <a:latin typeface="Constantia" pitchFamily="18" charset="0"/>
            </a:endParaRPr>
          </a:p>
          <a:p>
            <a:pPr>
              <a:buNone/>
            </a:pPr>
            <a:r>
              <a:rPr lang="en-US" sz="1600" dirty="0" smtClean="0">
                <a:latin typeface="Constantia" pitchFamily="18" charset="0"/>
              </a:rPr>
              <a:t>      Maine is unique, this is the only state in which LogistiCare maintains a small fleet of “recovery” vehicles. We are  focused on the growth of the local networks of professional transportation companies. These networks consist of local, commercial, non-profit and public transportation companies. We are continuously partnering with high quality providers to deliver a transportation service that is safe, reliable and timely.</a:t>
            </a:r>
          </a:p>
          <a:p>
            <a:pPr>
              <a:buNone/>
            </a:pPr>
            <a:endParaRPr lang="en-US" dirty="0" smtClean="0"/>
          </a:p>
          <a:p>
            <a:pPr>
              <a:buNone/>
            </a:pPr>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715000"/>
            <a:ext cx="137795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a:ln w="19050">
            <a:solidFill>
              <a:schemeClr val="tx1"/>
            </a:solidFill>
          </a:ln>
        </p:spPr>
        <p:txBody>
          <a:bodyPr>
            <a:normAutofit/>
          </a:bodyPr>
          <a:lstStyle/>
          <a:p>
            <a:r>
              <a:rPr lang="en-US" sz="2400" dirty="0" smtClean="0">
                <a:latin typeface="Constantia" pitchFamily="18" charset="0"/>
              </a:rPr>
              <a:t> Facility Website Information</a:t>
            </a:r>
            <a:r>
              <a:rPr lang="en-US" sz="2400" dirty="0">
                <a:latin typeface="Constantia" pitchFamily="18" charset="0"/>
              </a:rPr>
              <a:t/>
            </a:r>
            <a:br>
              <a:rPr lang="en-US" sz="2400" dirty="0">
                <a:latin typeface="Constantia" pitchFamily="18" charset="0"/>
              </a:rPr>
            </a:br>
            <a:r>
              <a:rPr lang="en-US" sz="2400" dirty="0">
                <a:latin typeface="Constantia" pitchFamily="18" charset="0"/>
              </a:rPr>
              <a:t>Facts and forms (cont.)</a:t>
            </a:r>
          </a:p>
        </p:txBody>
      </p:sp>
      <p:sp>
        <p:nvSpPr>
          <p:cNvPr id="3" name="Content Placeholder 2"/>
          <p:cNvSpPr>
            <a:spLocks noGrp="1"/>
          </p:cNvSpPr>
          <p:nvPr>
            <p:ph idx="1"/>
          </p:nvPr>
        </p:nvSpPr>
        <p:spPr>
          <a:ln w="19050">
            <a:solidFill>
              <a:schemeClr val="tx1"/>
            </a:solidFill>
          </a:ln>
        </p:spPr>
        <p:txBody>
          <a:bodyPr>
            <a:normAutofit/>
          </a:bodyPr>
          <a:lstStyle/>
          <a:p>
            <a:pPr>
              <a:buClr>
                <a:schemeClr val="accent5"/>
              </a:buClr>
              <a:buFont typeface="Wingdings" pitchFamily="2" charset="2"/>
              <a:buChar char="§"/>
            </a:pPr>
            <a:r>
              <a:rPr lang="en-US" sz="1800" dirty="0" smtClean="0">
                <a:latin typeface="Constantia" pitchFamily="18" charset="0"/>
              </a:rPr>
              <a:t> </a:t>
            </a:r>
            <a:r>
              <a:rPr lang="en-US" sz="1400" dirty="0" smtClean="0">
                <a:latin typeface="Constantia" pitchFamily="18" charset="0"/>
              </a:rPr>
              <a:t>Select </a:t>
            </a:r>
            <a:r>
              <a:rPr lang="en-US" sz="1400" dirty="0">
                <a:latin typeface="Constantia" pitchFamily="18" charset="0"/>
              </a:rPr>
              <a:t>Downloads </a:t>
            </a:r>
            <a:endParaRPr lang="en-US" sz="1400" dirty="0" smtClean="0">
              <a:latin typeface="Constantia" pitchFamily="18" charset="0"/>
            </a:endParaRPr>
          </a:p>
          <a:p>
            <a:pPr>
              <a:buClr>
                <a:schemeClr val="accent5"/>
              </a:buClr>
              <a:buFont typeface="Wingdings" pitchFamily="2" charset="2"/>
              <a:buChar char="§"/>
            </a:pPr>
            <a:r>
              <a:rPr lang="en-US" sz="1400" dirty="0" smtClean="0">
                <a:latin typeface="Constantia" pitchFamily="18" charset="0"/>
              </a:rPr>
              <a:t> Select FAQ</a:t>
            </a:r>
            <a:endParaRPr lang="en-US" sz="1400" dirty="0">
              <a:latin typeface="Constantia" pitchFamily="18" charset="0"/>
            </a:endParaRPr>
          </a:p>
        </p:txBody>
      </p:sp>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09800"/>
            <a:ext cx="49593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5644861"/>
            <a:ext cx="13779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65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a:ln>
            <a:solidFill>
              <a:schemeClr val="tx1"/>
            </a:solidFill>
          </a:ln>
        </p:spPr>
        <p:txBody>
          <a:bodyPr>
            <a:normAutofit/>
          </a:bodyPr>
          <a:lstStyle/>
          <a:p>
            <a:r>
              <a:rPr lang="en-US" sz="2400" dirty="0" smtClean="0">
                <a:latin typeface="Constantia" pitchFamily="18" charset="0"/>
                <a:cs typeface="Aparajita" pitchFamily="34" charset="0"/>
              </a:rPr>
              <a:t>Facility Service Website</a:t>
            </a:r>
            <a:br>
              <a:rPr lang="en-US" sz="2400" dirty="0" smtClean="0">
                <a:latin typeface="Constantia" pitchFamily="18" charset="0"/>
                <a:cs typeface="Aparajita" pitchFamily="34" charset="0"/>
              </a:rPr>
            </a:br>
            <a:r>
              <a:rPr lang="en-US" sz="2400" dirty="0" smtClean="0">
                <a:latin typeface="Constantia" pitchFamily="18" charset="0"/>
                <a:cs typeface="Aparajita" pitchFamily="34" charset="0"/>
              </a:rPr>
              <a:t>(Schedule trips on –line)</a:t>
            </a:r>
            <a:endParaRPr lang="en-US" sz="2400" dirty="0">
              <a:latin typeface="Constantia" pitchFamily="18" charset="0"/>
              <a:cs typeface="Aparajita" pitchFamily="34" charset="0"/>
            </a:endParaRPr>
          </a:p>
        </p:txBody>
      </p:sp>
      <p:sp>
        <p:nvSpPr>
          <p:cNvPr id="3" name="Content Placeholder 2"/>
          <p:cNvSpPr>
            <a:spLocks noGrp="1"/>
          </p:cNvSpPr>
          <p:nvPr>
            <p:ph idx="1"/>
          </p:nvPr>
        </p:nvSpPr>
        <p:spPr>
          <a:ln>
            <a:solidFill>
              <a:schemeClr val="tx1"/>
            </a:solidFill>
          </a:ln>
        </p:spPr>
        <p:txBody>
          <a:bodyPr>
            <a:normAutofit fontScale="92500" lnSpcReduction="10000"/>
          </a:bodyPr>
          <a:lstStyle/>
          <a:p>
            <a:pPr marL="0" indent="0" algn="ctr">
              <a:buNone/>
            </a:pPr>
            <a:r>
              <a:rPr lang="en-US" sz="1700" dirty="0" smtClean="0">
                <a:latin typeface="Constantia" pitchFamily="18" charset="0"/>
                <a:cs typeface="Aparajita" pitchFamily="34" charset="0"/>
              </a:rPr>
              <a:t>The LogistiCare Facility Service website supports transportation request from healthcare facilities on behalf of their members.</a:t>
            </a:r>
          </a:p>
          <a:p>
            <a:pPr marL="0" indent="0">
              <a:buNone/>
            </a:pPr>
            <a:endParaRPr lang="en-US" sz="1700" dirty="0" smtClean="0">
              <a:latin typeface="Constantia" pitchFamily="18" charset="0"/>
              <a:cs typeface="Aparajita" pitchFamily="34" charset="0"/>
            </a:endParaRPr>
          </a:p>
          <a:p>
            <a:pPr marL="0" indent="0">
              <a:buNone/>
            </a:pPr>
            <a:r>
              <a:rPr lang="en-US" sz="1700" dirty="0">
                <a:latin typeface="Constantia" pitchFamily="18" charset="0"/>
                <a:cs typeface="Aparajita" pitchFamily="34" charset="0"/>
              </a:rPr>
              <a:t>The Facility Services Web lets you: </a:t>
            </a:r>
            <a:endParaRPr lang="en-US" sz="1700" dirty="0" smtClean="0">
              <a:latin typeface="Constantia" pitchFamily="18" charset="0"/>
              <a:cs typeface="Aparajita" pitchFamily="34" charset="0"/>
            </a:endParaRPr>
          </a:p>
          <a:p>
            <a:pPr marL="0" indent="0">
              <a:buNone/>
            </a:pPr>
            <a:endParaRPr lang="en-US" sz="1700" dirty="0">
              <a:latin typeface="Constantia" pitchFamily="18" charset="0"/>
              <a:cs typeface="Aparajita" pitchFamily="34" charset="0"/>
            </a:endParaRPr>
          </a:p>
          <a:p>
            <a:pPr>
              <a:buClr>
                <a:schemeClr val="tx2">
                  <a:lumMod val="60000"/>
                  <a:lumOff val="40000"/>
                </a:schemeClr>
              </a:buClr>
              <a:buFont typeface="Wingdings" pitchFamily="2" charset="2"/>
              <a:buChar char="§"/>
            </a:pPr>
            <a:r>
              <a:rPr lang="en-US" sz="1700" dirty="0">
                <a:latin typeface="Constantia" pitchFamily="18" charset="0"/>
                <a:cs typeface="Aparajita" pitchFamily="34" charset="0"/>
              </a:rPr>
              <a:t>Enter a single trip or standing order request for review and approval by a LogistiCare Facility Representative </a:t>
            </a:r>
          </a:p>
          <a:p>
            <a:pPr>
              <a:buClr>
                <a:schemeClr val="tx2">
                  <a:lumMod val="60000"/>
                  <a:lumOff val="40000"/>
                </a:schemeClr>
              </a:buClr>
              <a:buFont typeface="Wingdings" pitchFamily="2" charset="2"/>
              <a:buChar char="§"/>
            </a:pPr>
            <a:r>
              <a:rPr lang="en-US" sz="1700" dirty="0">
                <a:latin typeface="Constantia" pitchFamily="18" charset="0"/>
                <a:cs typeface="Aparajita" pitchFamily="34" charset="0"/>
              </a:rPr>
              <a:t>Look up and view trip requests </a:t>
            </a:r>
          </a:p>
          <a:p>
            <a:pPr>
              <a:buClr>
                <a:schemeClr val="tx2">
                  <a:lumMod val="60000"/>
                  <a:lumOff val="40000"/>
                </a:schemeClr>
              </a:buClr>
              <a:buFont typeface="Wingdings" pitchFamily="2" charset="2"/>
              <a:buChar char="§"/>
            </a:pPr>
            <a:r>
              <a:rPr lang="en-US" sz="1700" dirty="0">
                <a:latin typeface="Constantia" pitchFamily="18" charset="0"/>
                <a:cs typeface="Aparajita" pitchFamily="34" charset="0"/>
              </a:rPr>
              <a:t>Modify or update pending requests </a:t>
            </a:r>
          </a:p>
          <a:p>
            <a:pPr>
              <a:buClr>
                <a:schemeClr val="tx2">
                  <a:lumMod val="60000"/>
                  <a:lumOff val="40000"/>
                </a:schemeClr>
              </a:buClr>
              <a:buFont typeface="Wingdings" pitchFamily="2" charset="2"/>
              <a:buChar char="§"/>
            </a:pPr>
            <a:r>
              <a:rPr lang="en-US" sz="1700" dirty="0">
                <a:latin typeface="Constantia" pitchFamily="18" charset="0"/>
                <a:cs typeface="Aparajita" pitchFamily="34" charset="0"/>
              </a:rPr>
              <a:t>Withdraw pending requests </a:t>
            </a:r>
          </a:p>
          <a:p>
            <a:pPr>
              <a:buClr>
                <a:schemeClr val="tx2">
                  <a:lumMod val="60000"/>
                  <a:lumOff val="40000"/>
                </a:schemeClr>
              </a:buClr>
              <a:buFont typeface="Wingdings" pitchFamily="2" charset="2"/>
              <a:buChar char="§"/>
            </a:pPr>
            <a:r>
              <a:rPr lang="en-US" sz="1700" dirty="0">
                <a:latin typeface="Constantia" pitchFamily="18" charset="0"/>
                <a:cs typeface="Aparajita" pitchFamily="34" charset="0"/>
              </a:rPr>
              <a:t>Manage Facility Services Web user accounts </a:t>
            </a:r>
            <a:endParaRPr lang="en-US" sz="1700" dirty="0" smtClean="0">
              <a:latin typeface="Constantia" pitchFamily="18" charset="0"/>
              <a:cs typeface="Aparajita" pitchFamily="34" charset="0"/>
            </a:endParaRPr>
          </a:p>
          <a:p>
            <a:pPr marL="0" indent="0">
              <a:buNone/>
            </a:pPr>
            <a:endParaRPr lang="en-US" sz="1700" dirty="0" smtClean="0">
              <a:latin typeface="Constantia" pitchFamily="18" charset="0"/>
              <a:cs typeface="Aparajita" pitchFamily="34" charset="0"/>
            </a:endParaRPr>
          </a:p>
          <a:p>
            <a:pPr marL="0" indent="0">
              <a:buNone/>
            </a:pPr>
            <a:r>
              <a:rPr lang="en-US" sz="1700" dirty="0" smtClean="0">
                <a:latin typeface="Constantia" pitchFamily="18" charset="0"/>
                <a:cs typeface="Aparajita" pitchFamily="34" charset="0"/>
              </a:rPr>
              <a:t>The </a:t>
            </a:r>
            <a:r>
              <a:rPr lang="en-US" sz="1700" dirty="0">
                <a:latin typeface="Constantia" pitchFamily="18" charset="0"/>
                <a:cs typeface="Aparajita" pitchFamily="34" charset="0"/>
              </a:rPr>
              <a:t>secure login function, data encryption, and other security features are designed to protect your clients and your organization. The LogistiCare Facility Services Web site meets all requirements of the Health Insurance Portability and Accountability Act of 1996 (HIPAA) regarding Protected Health Information (PHI) to ensure the privacy and security of your data.</a:t>
            </a:r>
          </a:p>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644861"/>
            <a:ext cx="13779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2914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a:ln>
            <a:solidFill>
              <a:schemeClr val="tx1"/>
            </a:solidFill>
          </a:ln>
        </p:spPr>
        <p:txBody>
          <a:bodyPr>
            <a:normAutofit/>
          </a:bodyPr>
          <a:lstStyle/>
          <a:p>
            <a:r>
              <a:rPr lang="en-US" sz="2400" dirty="0" smtClean="0">
                <a:latin typeface="Constantia" pitchFamily="18" charset="0"/>
                <a:cs typeface="Aparajita" pitchFamily="34" charset="0"/>
              </a:rPr>
              <a:t>Facility Service Website (cont.)</a:t>
            </a:r>
            <a:endParaRPr lang="en-US" sz="2400" dirty="0">
              <a:latin typeface="Constantia" pitchFamily="18" charset="0"/>
              <a:cs typeface="Aparajita" pitchFamily="34" charset="0"/>
            </a:endParaRPr>
          </a:p>
        </p:txBody>
      </p:sp>
      <p:sp>
        <p:nvSpPr>
          <p:cNvPr id="3" name="Content Placeholder 2"/>
          <p:cNvSpPr>
            <a:spLocks noGrp="1"/>
          </p:cNvSpPr>
          <p:nvPr>
            <p:ph idx="1"/>
          </p:nvPr>
        </p:nvSpPr>
        <p:spPr>
          <a:ln>
            <a:solidFill>
              <a:schemeClr val="tx1"/>
            </a:solidFill>
          </a:ln>
        </p:spPr>
        <p:txBody>
          <a:bodyPr>
            <a:normAutofit fontScale="77500" lnSpcReduction="20000"/>
          </a:bodyPr>
          <a:lstStyle/>
          <a:p>
            <a:pPr marL="0" indent="0">
              <a:buNone/>
            </a:pPr>
            <a:r>
              <a:rPr lang="en-US" sz="2600" u="sng" dirty="0">
                <a:latin typeface="Constantia" pitchFamily="18" charset="0"/>
              </a:rPr>
              <a:t>Accessing the Facility Services Web </a:t>
            </a:r>
            <a:r>
              <a:rPr lang="en-US" sz="2600" u="sng" dirty="0" smtClean="0">
                <a:latin typeface="Constantia" pitchFamily="18" charset="0"/>
              </a:rPr>
              <a:t>site</a:t>
            </a:r>
          </a:p>
          <a:p>
            <a:endParaRPr lang="en-US" sz="2300" dirty="0">
              <a:latin typeface="Constantia" pitchFamily="18" charset="0"/>
            </a:endParaRPr>
          </a:p>
          <a:p>
            <a:pPr>
              <a:buClr>
                <a:schemeClr val="tx2">
                  <a:lumMod val="60000"/>
                  <a:lumOff val="40000"/>
                </a:schemeClr>
              </a:buClr>
              <a:buFont typeface="Wingdings" pitchFamily="2" charset="2"/>
              <a:buChar char="§"/>
            </a:pPr>
            <a:r>
              <a:rPr lang="en-US" sz="2300" dirty="0">
                <a:latin typeface="Constantia" pitchFamily="18" charset="0"/>
              </a:rPr>
              <a:t>To access the Facility Services Web site, establish your Internet connection and open your browser. In the Address line of your browser, enter the Internet address http://facility.logisticare.com/ and then press ENTER or select the ‘GO’ action</a:t>
            </a:r>
            <a:r>
              <a:rPr lang="en-US" sz="2300" dirty="0" smtClean="0">
                <a:latin typeface="Constantia" pitchFamily="18" charset="0"/>
              </a:rPr>
              <a:t>.</a:t>
            </a:r>
          </a:p>
          <a:p>
            <a:pPr>
              <a:buClr>
                <a:schemeClr val="tx2">
                  <a:lumMod val="60000"/>
                  <a:lumOff val="40000"/>
                </a:schemeClr>
              </a:buClr>
              <a:buFont typeface="Wingdings" pitchFamily="2" charset="2"/>
              <a:buChar char="§"/>
            </a:pPr>
            <a:endParaRPr lang="en-US" sz="2300" dirty="0" smtClean="0">
              <a:latin typeface="Constantia" pitchFamily="18" charset="0"/>
            </a:endParaRPr>
          </a:p>
          <a:p>
            <a:pPr>
              <a:buClr>
                <a:schemeClr val="tx2">
                  <a:lumMod val="60000"/>
                  <a:lumOff val="40000"/>
                </a:schemeClr>
              </a:buClr>
              <a:buFont typeface="Wingdings" pitchFamily="2" charset="2"/>
              <a:buChar char="§"/>
            </a:pPr>
            <a:r>
              <a:rPr lang="en-US" sz="2300" dirty="0" smtClean="0">
                <a:latin typeface="Constantia" pitchFamily="18" charset="0"/>
              </a:rPr>
              <a:t>TIP</a:t>
            </a:r>
            <a:r>
              <a:rPr lang="en-US" sz="2300" dirty="0">
                <a:latin typeface="Constantia" pitchFamily="18" charset="0"/>
              </a:rPr>
              <a:t>! You can save the Facility Services Login page as a Favorite web location. On the Favorites menu in your browser, select the Add to Favorites option.</a:t>
            </a:r>
          </a:p>
          <a:p>
            <a:pPr>
              <a:buClr>
                <a:schemeClr val="tx2">
                  <a:lumMod val="60000"/>
                  <a:lumOff val="40000"/>
                </a:schemeClr>
              </a:buClr>
              <a:buFont typeface="Wingdings" pitchFamily="2" charset="2"/>
              <a:buChar char="§"/>
            </a:pPr>
            <a:r>
              <a:rPr lang="en-US" sz="2300" dirty="0">
                <a:latin typeface="Constantia" pitchFamily="18" charset="0"/>
              </a:rPr>
              <a:t>The Login page also provides notices of scheduled maintenance or system updates</a:t>
            </a:r>
            <a:r>
              <a:rPr lang="en-US" sz="2300" dirty="0" smtClean="0">
                <a:latin typeface="Constantia" pitchFamily="18" charset="0"/>
              </a:rPr>
              <a:t>.</a:t>
            </a:r>
          </a:p>
          <a:p>
            <a:pPr marL="0" indent="0">
              <a:buNone/>
            </a:pPr>
            <a:endParaRPr lang="en-US" sz="2300" dirty="0">
              <a:latin typeface="Constantia" pitchFamily="18" charset="0"/>
            </a:endParaRPr>
          </a:p>
          <a:p>
            <a:pPr marL="0" indent="0">
              <a:buNone/>
            </a:pPr>
            <a:r>
              <a:rPr lang="en-US" sz="2300" u="sng" dirty="0">
                <a:latin typeface="Constantia" pitchFamily="18" charset="0"/>
              </a:rPr>
              <a:t>Logging in to the Facility Services Web site</a:t>
            </a:r>
          </a:p>
          <a:p>
            <a:pPr>
              <a:buClr>
                <a:schemeClr val="tx2">
                  <a:lumMod val="60000"/>
                  <a:lumOff val="40000"/>
                </a:schemeClr>
              </a:buClr>
              <a:buFont typeface="Wingdings" pitchFamily="2" charset="2"/>
              <a:buChar char="§"/>
            </a:pPr>
            <a:r>
              <a:rPr lang="en-US" sz="2300" dirty="0">
                <a:latin typeface="Constantia" pitchFamily="18" charset="0"/>
              </a:rPr>
              <a:t>To log in to Facility Services, you will need the User Name and Password that you received from LogistiCare when you signed up for the site or from your system administrator or manager.</a:t>
            </a:r>
          </a:p>
          <a:p>
            <a:pPr>
              <a:buFont typeface="Wingdings" pitchFamily="2" charset="2"/>
              <a:buChar char="§"/>
            </a:pP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791200"/>
            <a:ext cx="13779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097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a:ln w="19050">
            <a:solidFill>
              <a:schemeClr val="tx1"/>
            </a:solidFill>
          </a:ln>
        </p:spPr>
        <p:txBody>
          <a:bodyPr>
            <a:normAutofit/>
          </a:bodyPr>
          <a:lstStyle/>
          <a:p>
            <a:r>
              <a:rPr lang="en-US" sz="2800" dirty="0" smtClean="0">
                <a:latin typeface="Constantia" pitchFamily="18" charset="0"/>
              </a:rPr>
              <a:t>Questions</a:t>
            </a:r>
            <a:endParaRPr lang="en-US" sz="2800" dirty="0">
              <a:latin typeface="Constantia"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5723731"/>
            <a:ext cx="137795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ln w="19050">
            <a:solidFill>
              <a:schemeClr val="tx1"/>
            </a:solidFill>
          </a:ln>
        </p:spPr>
        <p:txBody>
          <a:bodyPr>
            <a:normAutofit/>
          </a:bodyPr>
          <a:lstStyle/>
          <a:p>
            <a:pPr marL="0" indent="0" algn="ctr">
              <a:buNone/>
            </a:pPr>
            <a:r>
              <a:rPr lang="en-US" sz="2000" dirty="0" smtClean="0">
                <a:latin typeface="Constantia" pitchFamily="18" charset="0"/>
              </a:rPr>
              <a:t>Please take this time to asks questions about our process</a:t>
            </a:r>
            <a:endParaRPr lang="en-US" sz="2000" dirty="0">
              <a:latin typeface="Constantia" pitchFamily="18" charset="0"/>
            </a:endParaRPr>
          </a:p>
        </p:txBody>
      </p:sp>
      <p:pic>
        <p:nvPicPr>
          <p:cNvPr id="2055" name="Picture 7" descr="C:\Users\myrao\AppData\Local\Microsoft\Windows\Temporary Internet Files\Content.IE5\7TBRTWNI\MC90043156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286142"/>
            <a:ext cx="3048000" cy="281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39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a:ln w="19050">
            <a:solidFill>
              <a:schemeClr val="tx1"/>
            </a:solidFill>
          </a:ln>
        </p:spPr>
        <p:txBody>
          <a:bodyPr>
            <a:noAutofit/>
          </a:bodyPr>
          <a:lstStyle/>
          <a:p>
            <a:r>
              <a:rPr lang="en-US" sz="2400" dirty="0" smtClean="0">
                <a:latin typeface="Constantia" pitchFamily="18" charset="0"/>
              </a:rPr>
              <a:t/>
            </a:r>
            <a:br>
              <a:rPr lang="en-US" sz="2400" dirty="0" smtClean="0">
                <a:latin typeface="Constantia" pitchFamily="18" charset="0"/>
              </a:rPr>
            </a:br>
            <a:r>
              <a:rPr lang="en-US" sz="2400" dirty="0" smtClean="0">
                <a:latin typeface="Constantia" pitchFamily="18" charset="0"/>
              </a:rPr>
              <a:t>Credentialing of our network.</a:t>
            </a:r>
            <a:br>
              <a:rPr lang="en-US" sz="2400" dirty="0" smtClean="0">
                <a:latin typeface="Constantia" pitchFamily="18" charset="0"/>
              </a:rPr>
            </a:br>
            <a:endParaRPr lang="en-US" sz="2400" dirty="0">
              <a:latin typeface="Constantia" pitchFamily="18" charset="0"/>
            </a:endParaRPr>
          </a:p>
        </p:txBody>
      </p:sp>
      <p:sp>
        <p:nvSpPr>
          <p:cNvPr id="3" name="Content Placeholder 2"/>
          <p:cNvSpPr>
            <a:spLocks noGrp="1"/>
          </p:cNvSpPr>
          <p:nvPr>
            <p:ph idx="1"/>
          </p:nvPr>
        </p:nvSpPr>
        <p:spPr>
          <a:ln w="19050">
            <a:solidFill>
              <a:schemeClr val="tx1"/>
            </a:solidFill>
          </a:ln>
        </p:spPr>
        <p:txBody>
          <a:bodyPr>
            <a:normAutofit/>
          </a:bodyPr>
          <a:lstStyle/>
          <a:p>
            <a:pPr algn="ctr">
              <a:buNone/>
            </a:pPr>
            <a:r>
              <a:rPr lang="en-US" sz="1400" b="1" dirty="0" smtClean="0">
                <a:latin typeface="Constantia" pitchFamily="18" charset="0"/>
              </a:rPr>
              <a:t>Prior to becoming a provider in our network, a company must undergo the LogistiCare 3-step credentialing process</a:t>
            </a:r>
          </a:p>
          <a:p>
            <a:pPr algn="ctr">
              <a:buNone/>
            </a:pPr>
            <a:endParaRPr lang="en-US" sz="1400" dirty="0" smtClean="0">
              <a:latin typeface="Constantia" pitchFamily="18" charset="0"/>
            </a:endParaRPr>
          </a:p>
          <a:p>
            <a:pPr lvl="0">
              <a:buClr>
                <a:schemeClr val="accent5">
                  <a:lumMod val="75000"/>
                </a:schemeClr>
              </a:buClr>
              <a:buSzPct val="89000"/>
              <a:buFont typeface="Wingdings" pitchFamily="2" charset="2"/>
              <a:buChar char="§"/>
            </a:pPr>
            <a:r>
              <a:rPr lang="en-US" sz="1400" dirty="0" smtClean="0">
                <a:latin typeface="Constantia" pitchFamily="18" charset="0"/>
              </a:rPr>
              <a:t>Company financial and reference review</a:t>
            </a:r>
          </a:p>
          <a:p>
            <a:pPr lvl="0">
              <a:buClr>
                <a:schemeClr val="accent5">
                  <a:lumMod val="75000"/>
                </a:schemeClr>
              </a:buClr>
              <a:buSzPct val="89000"/>
              <a:buFont typeface="Wingdings" pitchFamily="2" charset="2"/>
              <a:buChar char="§"/>
            </a:pPr>
            <a:r>
              <a:rPr lang="en-US" sz="1400" dirty="0" smtClean="0">
                <a:latin typeface="Constantia" pitchFamily="18" charset="0"/>
              </a:rPr>
              <a:t>Review of safety compliance procedures, driver and attendant background checks</a:t>
            </a:r>
          </a:p>
          <a:p>
            <a:pPr lvl="0">
              <a:buClr>
                <a:schemeClr val="accent5">
                  <a:lumMod val="75000"/>
                </a:schemeClr>
              </a:buClr>
              <a:buSzPct val="89000"/>
              <a:buFont typeface="Wingdings" pitchFamily="2" charset="2"/>
              <a:buChar char="§"/>
            </a:pPr>
            <a:r>
              <a:rPr lang="en-US" sz="1400" dirty="0" smtClean="0">
                <a:latin typeface="Constantia" pitchFamily="18" charset="0"/>
              </a:rPr>
              <a:t>Site visits that include vehicle and driver inspections</a:t>
            </a:r>
          </a:p>
          <a:p>
            <a:pPr>
              <a:buClr>
                <a:schemeClr val="accent5">
                  <a:lumMod val="75000"/>
                </a:schemeClr>
              </a:buClr>
              <a:buSzPct val="89000"/>
              <a:buFont typeface="Wingdings" pitchFamily="2" charset="2"/>
              <a:buChar char="§"/>
            </a:pPr>
            <a:r>
              <a:rPr lang="en-US" sz="1400" dirty="0" smtClean="0">
                <a:latin typeface="Constantia" pitchFamily="18" charset="0"/>
              </a:rPr>
              <a:t>During the site visit, LogistiCare inspects provider records and vehicles. The transportation provider must produce:</a:t>
            </a:r>
          </a:p>
          <a:p>
            <a:pPr lvl="0">
              <a:buClr>
                <a:schemeClr val="accent5">
                  <a:lumMod val="75000"/>
                </a:schemeClr>
              </a:buClr>
              <a:buSzPct val="89000"/>
              <a:buFont typeface="Wingdings" pitchFamily="2" charset="2"/>
              <a:buChar char="§"/>
            </a:pPr>
            <a:r>
              <a:rPr lang="en-US" sz="1400" dirty="0" smtClean="0">
                <a:latin typeface="Constantia" pitchFamily="18" charset="0"/>
              </a:rPr>
              <a:t>An operations manual</a:t>
            </a:r>
          </a:p>
          <a:p>
            <a:pPr lvl="0">
              <a:buClr>
                <a:schemeClr val="accent5">
                  <a:lumMod val="75000"/>
                </a:schemeClr>
              </a:buClr>
              <a:buSzPct val="89000"/>
              <a:buFont typeface="Wingdings" pitchFamily="2" charset="2"/>
              <a:buChar char="§"/>
            </a:pPr>
            <a:r>
              <a:rPr lang="en-US" sz="1400" dirty="0" smtClean="0">
                <a:latin typeface="Constantia" pitchFamily="18" charset="0"/>
              </a:rPr>
              <a:t>A certificate of insurance</a:t>
            </a:r>
          </a:p>
          <a:p>
            <a:pPr lvl="0">
              <a:buClr>
                <a:schemeClr val="accent5">
                  <a:lumMod val="75000"/>
                </a:schemeClr>
              </a:buClr>
              <a:buSzPct val="89000"/>
              <a:buFont typeface="Wingdings" pitchFamily="2" charset="2"/>
              <a:buChar char="§"/>
            </a:pPr>
            <a:r>
              <a:rPr lang="en-US" sz="1400" dirty="0" smtClean="0">
                <a:latin typeface="Constantia" pitchFamily="18" charset="0"/>
              </a:rPr>
              <a:t>Records of criminal background checks for drivers and attendants</a:t>
            </a:r>
          </a:p>
          <a:p>
            <a:pPr lvl="0">
              <a:buClr>
                <a:schemeClr val="accent5">
                  <a:lumMod val="75000"/>
                </a:schemeClr>
              </a:buClr>
              <a:buSzPct val="89000"/>
              <a:buFont typeface="Wingdings" pitchFamily="2" charset="2"/>
              <a:buChar char="§"/>
            </a:pPr>
            <a:r>
              <a:rPr lang="en-US" sz="1400" dirty="0" smtClean="0">
                <a:latin typeface="Constantia" pitchFamily="18" charset="0"/>
              </a:rPr>
              <a:t>Vehicle information and recent maintenance schedules</a:t>
            </a:r>
          </a:p>
          <a:p>
            <a:pPr lvl="0">
              <a:buClr>
                <a:schemeClr val="accent5">
                  <a:lumMod val="75000"/>
                </a:schemeClr>
              </a:buClr>
              <a:buSzPct val="89000"/>
              <a:buFont typeface="Wingdings" pitchFamily="2" charset="2"/>
              <a:buChar char="§"/>
            </a:pPr>
            <a:r>
              <a:rPr lang="en-US" sz="1400" dirty="0" smtClean="0">
                <a:latin typeface="Constantia" pitchFamily="18" charset="0"/>
              </a:rPr>
              <a:t>Drivers' licenses and required business licensing</a:t>
            </a:r>
          </a:p>
          <a:p>
            <a:pPr>
              <a:buClr>
                <a:schemeClr val="accent5">
                  <a:lumMod val="75000"/>
                </a:schemeClr>
              </a:buClr>
              <a:buSzPct val="89000"/>
              <a:buFont typeface="Wingdings" pitchFamily="2" charset="2"/>
              <a:buChar char="§"/>
            </a:pPr>
            <a:r>
              <a:rPr lang="en-US" sz="1400" dirty="0" smtClean="0">
                <a:latin typeface="Constantia" pitchFamily="18" charset="0"/>
              </a:rPr>
              <a:t>We insist that our network takes the credentialing requirements seriously by focusing on:</a:t>
            </a:r>
            <a:br>
              <a:rPr lang="en-US" sz="1400" dirty="0" smtClean="0">
                <a:latin typeface="Constantia" pitchFamily="18" charset="0"/>
              </a:rPr>
            </a:br>
            <a:r>
              <a:rPr lang="en-US" sz="1400" dirty="0" smtClean="0">
                <a:latin typeface="Constantia" pitchFamily="18" charset="0"/>
              </a:rPr>
              <a:t>Adherence · Documentation · Commitment</a:t>
            </a:r>
          </a:p>
          <a:p>
            <a:pPr>
              <a:buNone/>
            </a:pPr>
            <a:endParaRPr lang="en-US" sz="12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715000"/>
            <a:ext cx="137795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w="19050">
            <a:solidFill>
              <a:schemeClr val="tx1"/>
            </a:solidFill>
          </a:ln>
        </p:spPr>
        <p:txBody>
          <a:bodyPr>
            <a:normAutofit/>
          </a:bodyPr>
          <a:lstStyle/>
          <a:p>
            <a:pPr marL="0" lvl="0" indent="0">
              <a:buClr>
                <a:srgbClr val="CEB966"/>
              </a:buClr>
              <a:buSzPct val="85000"/>
              <a:buNone/>
            </a:pPr>
            <a:endParaRPr lang="en-US" sz="1200" u="sng" dirty="0" smtClean="0">
              <a:solidFill>
                <a:prstClr val="black"/>
              </a:solidFill>
              <a:latin typeface="Constantia" pitchFamily="18" charset="0"/>
            </a:endParaRPr>
          </a:p>
          <a:p>
            <a:pPr marL="0" lvl="0" indent="0">
              <a:buClr>
                <a:srgbClr val="6BB1C9">
                  <a:lumMod val="75000"/>
                </a:srgbClr>
              </a:buClr>
              <a:buSzPct val="85000"/>
              <a:buNone/>
            </a:pPr>
            <a:r>
              <a:rPr lang="en-US" sz="1400" u="sng" dirty="0">
                <a:solidFill>
                  <a:prstClr val="black"/>
                </a:solidFill>
                <a:latin typeface="Constantia" pitchFamily="18" charset="0"/>
              </a:rPr>
              <a:t>Standard Days and Hours of Customer Service Center Operation for Routine Reservations</a:t>
            </a:r>
          </a:p>
          <a:p>
            <a:pPr lvl="0">
              <a:buClr>
                <a:srgbClr val="6BB1C9">
                  <a:lumMod val="75000"/>
                </a:srgbClr>
              </a:buClr>
              <a:buSzPct val="85000"/>
              <a:buFont typeface="Wingdings" pitchFamily="2" charset="2"/>
              <a:buChar char="§"/>
            </a:pPr>
            <a:r>
              <a:rPr lang="en-US" sz="1400" dirty="0">
                <a:solidFill>
                  <a:prstClr val="black"/>
                </a:solidFill>
                <a:latin typeface="Constantia" pitchFamily="18" charset="0"/>
              </a:rPr>
              <a:t> Open Monday - Friday</a:t>
            </a:r>
          </a:p>
          <a:p>
            <a:pPr lvl="0">
              <a:buClr>
                <a:srgbClr val="6BB1C9">
                  <a:lumMod val="75000"/>
                </a:srgbClr>
              </a:buClr>
              <a:buSzPct val="85000"/>
              <a:buFont typeface="Wingdings" pitchFamily="2" charset="2"/>
              <a:buChar char="§"/>
            </a:pPr>
            <a:r>
              <a:rPr lang="en-US" sz="1400" dirty="0">
                <a:solidFill>
                  <a:prstClr val="black"/>
                </a:solidFill>
                <a:latin typeface="Constantia" pitchFamily="18" charset="0"/>
              </a:rPr>
              <a:t> 8:00 am to 5:00 pm EST </a:t>
            </a:r>
          </a:p>
          <a:p>
            <a:pPr lvl="0">
              <a:buClr>
                <a:srgbClr val="6BB1C9">
                  <a:lumMod val="75000"/>
                </a:srgbClr>
              </a:buClr>
              <a:buSzPct val="85000"/>
              <a:buFont typeface="Wingdings" pitchFamily="2" charset="2"/>
              <a:buChar char="§"/>
            </a:pPr>
            <a:r>
              <a:rPr lang="en-US" sz="1400" dirty="0">
                <a:solidFill>
                  <a:prstClr val="black"/>
                </a:solidFill>
                <a:latin typeface="Constantia" pitchFamily="18" charset="0"/>
              </a:rPr>
              <a:t> Closed Saturdays and Sundays</a:t>
            </a:r>
          </a:p>
          <a:p>
            <a:pPr lvl="0">
              <a:buClr>
                <a:srgbClr val="6BB1C9">
                  <a:lumMod val="75000"/>
                </a:srgbClr>
              </a:buClr>
              <a:buSzPct val="85000"/>
              <a:buFont typeface="Wingdings" pitchFamily="2" charset="2"/>
              <a:buChar char="§"/>
            </a:pPr>
            <a:r>
              <a:rPr lang="en-US" sz="1400" dirty="0">
                <a:solidFill>
                  <a:prstClr val="black"/>
                </a:solidFill>
                <a:latin typeface="Constantia" pitchFamily="18" charset="0"/>
              </a:rPr>
              <a:t> Closed on national holidays </a:t>
            </a:r>
          </a:p>
          <a:p>
            <a:pPr marL="274320" lvl="0" indent="-274320">
              <a:buClr>
                <a:srgbClr val="6BB1C9">
                  <a:lumMod val="75000"/>
                </a:srgbClr>
              </a:buClr>
              <a:buSzPct val="85000"/>
              <a:buFont typeface="Wingdings" pitchFamily="2" charset="2"/>
              <a:buChar char="q"/>
            </a:pPr>
            <a:endParaRPr lang="en-US" sz="1200" dirty="0">
              <a:solidFill>
                <a:prstClr val="black"/>
              </a:solidFill>
              <a:latin typeface="Constantia" pitchFamily="18" charset="0"/>
            </a:endParaRPr>
          </a:p>
          <a:p>
            <a:pPr marL="0" lvl="0" indent="0">
              <a:buClr>
                <a:srgbClr val="6BB1C9">
                  <a:lumMod val="75000"/>
                </a:srgbClr>
              </a:buClr>
              <a:buSzPct val="85000"/>
              <a:buNone/>
            </a:pPr>
            <a:endParaRPr lang="en-US" sz="1400" u="sng" dirty="0">
              <a:solidFill>
                <a:prstClr val="black"/>
              </a:solidFill>
              <a:latin typeface="Constantia" pitchFamily="18" charset="0"/>
            </a:endParaRPr>
          </a:p>
          <a:p>
            <a:pPr marL="0" lvl="0" indent="0">
              <a:buClr>
                <a:srgbClr val="6BB1C9">
                  <a:lumMod val="75000"/>
                </a:srgbClr>
              </a:buClr>
              <a:buSzPct val="85000"/>
              <a:buNone/>
            </a:pPr>
            <a:r>
              <a:rPr lang="en-US" sz="1400" u="sng" dirty="0" smtClean="0">
                <a:solidFill>
                  <a:prstClr val="black"/>
                </a:solidFill>
                <a:latin typeface="Constantia" pitchFamily="18" charset="0"/>
              </a:rPr>
              <a:t>Transportation </a:t>
            </a:r>
            <a:r>
              <a:rPr lang="en-US" sz="1400" u="sng" dirty="0">
                <a:solidFill>
                  <a:prstClr val="black"/>
                </a:solidFill>
                <a:latin typeface="Constantia" pitchFamily="18" charset="0"/>
              </a:rPr>
              <a:t>Services</a:t>
            </a:r>
          </a:p>
          <a:p>
            <a:pPr lvl="0">
              <a:buClr>
                <a:srgbClr val="6BB1C9">
                  <a:lumMod val="75000"/>
                </a:srgbClr>
              </a:buClr>
              <a:buSzPct val="85000"/>
              <a:buFont typeface="Wingdings" pitchFamily="2" charset="2"/>
              <a:buChar char="§"/>
            </a:pPr>
            <a:r>
              <a:rPr lang="en-US" sz="1400" dirty="0">
                <a:solidFill>
                  <a:prstClr val="black"/>
                </a:solidFill>
                <a:latin typeface="Constantia" pitchFamily="18" charset="0"/>
              </a:rPr>
              <a:t>  Available </a:t>
            </a:r>
            <a:r>
              <a:rPr lang="en-US" sz="1400" dirty="0" smtClean="0">
                <a:solidFill>
                  <a:prstClr val="black"/>
                </a:solidFill>
                <a:latin typeface="Constantia" pitchFamily="18" charset="0"/>
              </a:rPr>
              <a:t>24/7/365</a:t>
            </a:r>
            <a:endParaRPr lang="en-US" sz="1400" dirty="0">
              <a:solidFill>
                <a:prstClr val="black"/>
              </a:solidFill>
              <a:latin typeface="Constantia" pitchFamily="18" charset="0"/>
            </a:endParaRPr>
          </a:p>
          <a:p>
            <a:pPr lvl="0">
              <a:buClr>
                <a:srgbClr val="6BB1C9">
                  <a:lumMod val="75000"/>
                </a:srgbClr>
              </a:buClr>
              <a:buSzPct val="85000"/>
              <a:buFont typeface="Wingdings" pitchFamily="2" charset="2"/>
              <a:buChar char="q"/>
            </a:pPr>
            <a:endParaRPr lang="en-US" sz="1400" dirty="0" smtClean="0">
              <a:solidFill>
                <a:prstClr val="black"/>
              </a:solidFill>
              <a:latin typeface="Constantia" pitchFamily="18" charset="0"/>
            </a:endParaRPr>
          </a:p>
          <a:p>
            <a:pPr marL="274320" lvl="0" indent="-274320">
              <a:buClr>
                <a:srgbClr val="6BB1C9">
                  <a:lumMod val="75000"/>
                </a:srgbClr>
              </a:buClr>
              <a:buSzPct val="85000"/>
              <a:buNone/>
            </a:pPr>
            <a:endParaRPr lang="en-US" sz="1400" dirty="0">
              <a:solidFill>
                <a:prstClr val="black"/>
              </a:solidFill>
              <a:latin typeface="Constantia" pitchFamily="18" charset="0"/>
            </a:endParaRPr>
          </a:p>
          <a:p>
            <a:pPr marL="0" lvl="0" indent="0">
              <a:buClr>
                <a:srgbClr val="6BB1C9">
                  <a:lumMod val="75000"/>
                </a:srgbClr>
              </a:buClr>
              <a:buSzPct val="85000"/>
              <a:buNone/>
            </a:pPr>
            <a:r>
              <a:rPr lang="en-US" sz="1400" u="sng" dirty="0">
                <a:solidFill>
                  <a:prstClr val="black"/>
                </a:solidFill>
                <a:latin typeface="Constantia" pitchFamily="18" charset="0"/>
              </a:rPr>
              <a:t>Standard Days and Hours of Customer Service Center Operation for Trip Recovery, Discharges, and Urgent </a:t>
            </a:r>
            <a:r>
              <a:rPr lang="en-US" sz="1400" u="sng" dirty="0" smtClean="0">
                <a:solidFill>
                  <a:prstClr val="black"/>
                </a:solidFill>
                <a:latin typeface="Constantia" pitchFamily="18" charset="0"/>
              </a:rPr>
              <a:t>Requests</a:t>
            </a:r>
          </a:p>
          <a:p>
            <a:pPr>
              <a:buClr>
                <a:srgbClr val="6BB1C9">
                  <a:lumMod val="75000"/>
                </a:srgbClr>
              </a:buClr>
              <a:buSzPct val="85000"/>
            </a:pPr>
            <a:r>
              <a:rPr lang="en-US" sz="1400" u="sng" dirty="0">
                <a:solidFill>
                  <a:prstClr val="black"/>
                </a:solidFill>
                <a:latin typeface="Constantia" pitchFamily="18" charset="0"/>
              </a:rPr>
              <a:t>A</a:t>
            </a:r>
            <a:r>
              <a:rPr lang="en-US" sz="1400" dirty="0" smtClean="0">
                <a:solidFill>
                  <a:prstClr val="black"/>
                </a:solidFill>
                <a:latin typeface="Constantia" pitchFamily="18" charset="0"/>
              </a:rPr>
              <a:t>vailable </a:t>
            </a:r>
            <a:r>
              <a:rPr lang="en-US" sz="1400" dirty="0">
                <a:solidFill>
                  <a:prstClr val="black"/>
                </a:solidFill>
                <a:latin typeface="Constantia" pitchFamily="18" charset="0"/>
              </a:rPr>
              <a:t>24/7/365 </a:t>
            </a:r>
          </a:p>
          <a:p>
            <a:pPr marL="0" indent="0">
              <a:buNone/>
            </a:pPr>
            <a:endParaRPr lang="en-US" dirty="0"/>
          </a:p>
        </p:txBody>
      </p:sp>
      <p:sp>
        <p:nvSpPr>
          <p:cNvPr id="4" name="Title 1"/>
          <p:cNvSpPr>
            <a:spLocks noGrp="1"/>
          </p:cNvSpPr>
          <p:nvPr>
            <p:ph type="title"/>
          </p:nvPr>
        </p:nvSpPr>
        <p:spPr>
          <a:solidFill>
            <a:schemeClr val="tx2">
              <a:lumMod val="20000"/>
              <a:lumOff val="80000"/>
            </a:schemeClr>
          </a:solidFill>
          <a:ln w="19050">
            <a:solidFill>
              <a:schemeClr val="tx1"/>
            </a:solidFill>
          </a:ln>
        </p:spPr>
        <p:txBody>
          <a:bodyPr>
            <a:normAutofit/>
          </a:bodyPr>
          <a:lstStyle/>
          <a:p>
            <a:r>
              <a:rPr lang="en-US" sz="2400" dirty="0">
                <a:latin typeface="Constantia" pitchFamily="18" charset="0"/>
              </a:rPr>
              <a:t>Transportation Protocols</a:t>
            </a:r>
            <a:br>
              <a:rPr lang="en-US" sz="2400" dirty="0">
                <a:latin typeface="Constantia" pitchFamily="18" charset="0"/>
              </a:rPr>
            </a:br>
            <a:r>
              <a:rPr lang="en-US" sz="2400" dirty="0" smtClean="0">
                <a:latin typeface="Constantia" pitchFamily="18" charset="0"/>
              </a:rPr>
              <a:t> </a:t>
            </a:r>
            <a:r>
              <a:rPr lang="en-US" sz="2400" dirty="0">
                <a:latin typeface="Constantia" pitchFamily="18" charset="0"/>
              </a:rPr>
              <a:t>and Hours of Operation</a:t>
            </a:r>
            <a:endParaRPr lang="en-US" sz="2800" dirty="0">
              <a:latin typeface="Constantia"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730370"/>
            <a:ext cx="1381125"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767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a:ln w="19050">
            <a:solidFill>
              <a:schemeClr val="tx1"/>
            </a:solidFill>
          </a:ln>
        </p:spPr>
        <p:txBody>
          <a:bodyPr>
            <a:normAutofit/>
          </a:bodyPr>
          <a:lstStyle/>
          <a:p>
            <a:r>
              <a:rPr lang="en-US" sz="2400" dirty="0" smtClean="0">
                <a:latin typeface="Constantia" pitchFamily="18" charset="0"/>
              </a:rPr>
              <a:t>Screening Criteria</a:t>
            </a:r>
            <a:endParaRPr lang="en-US" sz="2400" dirty="0">
              <a:latin typeface="Constantia" pitchFamily="18" charset="0"/>
            </a:endParaRPr>
          </a:p>
        </p:txBody>
      </p:sp>
      <p:sp>
        <p:nvSpPr>
          <p:cNvPr id="3" name="Content Placeholder 2"/>
          <p:cNvSpPr>
            <a:spLocks noGrp="1"/>
          </p:cNvSpPr>
          <p:nvPr>
            <p:ph idx="1"/>
          </p:nvPr>
        </p:nvSpPr>
        <p:spPr>
          <a:xfrm>
            <a:off x="457200" y="1676400"/>
            <a:ext cx="8229600" cy="4525963"/>
          </a:xfrm>
          <a:ln w="19050">
            <a:solidFill>
              <a:schemeClr val="tx1"/>
            </a:solidFill>
          </a:ln>
        </p:spPr>
        <p:txBody>
          <a:bodyPr>
            <a:normAutofit fontScale="92500" lnSpcReduction="10000"/>
          </a:bodyPr>
          <a:lstStyle/>
          <a:p>
            <a:pPr marL="0" lvl="0" indent="0">
              <a:buClr>
                <a:srgbClr val="CEB966"/>
              </a:buClr>
              <a:buSzPct val="85000"/>
              <a:buNone/>
            </a:pPr>
            <a:r>
              <a:rPr lang="en-US" sz="1400" u="sng" dirty="0">
                <a:solidFill>
                  <a:prstClr val="black"/>
                </a:solidFill>
                <a:latin typeface="Georgia"/>
              </a:rPr>
              <a:t>Who </a:t>
            </a:r>
            <a:r>
              <a:rPr lang="en-US" sz="1400" u="sng" dirty="0">
                <a:solidFill>
                  <a:prstClr val="black"/>
                </a:solidFill>
                <a:latin typeface="Constantia" pitchFamily="18" charset="0"/>
              </a:rPr>
              <a:t>can request transportation</a:t>
            </a:r>
            <a:r>
              <a:rPr lang="en-US" sz="1400" dirty="0">
                <a:solidFill>
                  <a:prstClr val="black"/>
                </a:solidFill>
                <a:latin typeface="Constantia" pitchFamily="18" charset="0"/>
              </a:rPr>
              <a:t>? </a:t>
            </a:r>
          </a:p>
          <a:p>
            <a:pPr lvl="0">
              <a:buClr>
                <a:srgbClr val="6BB1C9">
                  <a:lumMod val="75000"/>
                </a:srgbClr>
              </a:buClr>
              <a:buSzPct val="85000"/>
              <a:buFont typeface="Wingdings" pitchFamily="2" charset="2"/>
              <a:buChar char="§"/>
            </a:pPr>
            <a:r>
              <a:rPr lang="en-US" sz="1400" dirty="0">
                <a:solidFill>
                  <a:prstClr val="black"/>
                </a:solidFill>
                <a:latin typeface="Constantia" pitchFamily="18" charset="0"/>
              </a:rPr>
              <a:t> Members </a:t>
            </a:r>
            <a:r>
              <a:rPr lang="en-US" sz="1400" dirty="0" smtClean="0">
                <a:solidFill>
                  <a:prstClr val="black"/>
                </a:solidFill>
                <a:latin typeface="Constantia" pitchFamily="18" charset="0"/>
              </a:rPr>
              <a:t>over the age of 16 years</a:t>
            </a:r>
            <a:endParaRPr lang="en-US" sz="1400" dirty="0">
              <a:solidFill>
                <a:prstClr val="black"/>
              </a:solidFill>
              <a:latin typeface="Constantia" pitchFamily="18" charset="0"/>
            </a:endParaRPr>
          </a:p>
          <a:p>
            <a:pPr lvl="0">
              <a:buClr>
                <a:srgbClr val="6BB1C9">
                  <a:lumMod val="75000"/>
                </a:srgbClr>
              </a:buClr>
              <a:buSzPct val="85000"/>
              <a:buFont typeface="Wingdings" pitchFamily="2" charset="2"/>
              <a:buChar char="§"/>
            </a:pPr>
            <a:r>
              <a:rPr lang="en-US" sz="1400" dirty="0">
                <a:solidFill>
                  <a:prstClr val="black"/>
                </a:solidFill>
                <a:latin typeface="Constantia" pitchFamily="18" charset="0"/>
              </a:rPr>
              <a:t> Member’s relative or legal guardian, or authorized representative</a:t>
            </a:r>
          </a:p>
          <a:p>
            <a:pPr lvl="0">
              <a:buClr>
                <a:srgbClr val="6BB1C9">
                  <a:lumMod val="75000"/>
                </a:srgbClr>
              </a:buClr>
              <a:buSzPct val="85000"/>
              <a:buFont typeface="Wingdings" pitchFamily="2" charset="2"/>
              <a:buChar char="§"/>
            </a:pPr>
            <a:r>
              <a:rPr lang="en-US" sz="1400" dirty="0">
                <a:solidFill>
                  <a:prstClr val="black"/>
                </a:solidFill>
                <a:latin typeface="Constantia" pitchFamily="18" charset="0"/>
              </a:rPr>
              <a:t> </a:t>
            </a:r>
            <a:r>
              <a:rPr lang="en-US" sz="1400" dirty="0" smtClean="0">
                <a:solidFill>
                  <a:prstClr val="black"/>
                </a:solidFill>
                <a:latin typeface="Constantia" pitchFamily="18" charset="0"/>
              </a:rPr>
              <a:t>Medical provider </a:t>
            </a:r>
            <a:endParaRPr lang="en-US" sz="1400" dirty="0">
              <a:solidFill>
                <a:prstClr val="black"/>
              </a:solidFill>
              <a:latin typeface="Constantia" pitchFamily="18" charset="0"/>
            </a:endParaRPr>
          </a:p>
          <a:p>
            <a:pPr marL="274320" lvl="0" indent="-274320">
              <a:buClr>
                <a:srgbClr val="CEB966"/>
              </a:buClr>
              <a:buSzPct val="85000"/>
              <a:buFont typeface="Wingdings 2"/>
              <a:buChar char=""/>
            </a:pPr>
            <a:endParaRPr lang="en-US" sz="1400" dirty="0">
              <a:solidFill>
                <a:prstClr val="black"/>
              </a:solidFill>
              <a:latin typeface="Constantia" pitchFamily="18" charset="0"/>
            </a:endParaRPr>
          </a:p>
          <a:p>
            <a:pPr marL="0" lvl="0" indent="0">
              <a:buClr>
                <a:srgbClr val="CEB966"/>
              </a:buClr>
              <a:buSzPct val="85000"/>
              <a:buNone/>
            </a:pPr>
            <a:r>
              <a:rPr lang="en-US" sz="1400" u="sng" dirty="0">
                <a:solidFill>
                  <a:prstClr val="black"/>
                </a:solidFill>
                <a:latin typeface="Constantia" pitchFamily="18" charset="0"/>
              </a:rPr>
              <a:t>Hours of Notice for Routine (non-urgent) Medical Appointment </a:t>
            </a:r>
          </a:p>
          <a:p>
            <a:pPr lvl="0">
              <a:buClr>
                <a:srgbClr val="6BB1C9">
                  <a:lumMod val="75000"/>
                </a:srgbClr>
              </a:buClr>
              <a:buSzPct val="85000"/>
              <a:buFont typeface="Wingdings" pitchFamily="2" charset="2"/>
              <a:buChar char="§"/>
            </a:pPr>
            <a:r>
              <a:rPr lang="en-US" sz="1400" dirty="0" smtClean="0">
                <a:solidFill>
                  <a:prstClr val="black"/>
                </a:solidFill>
                <a:latin typeface="Constantia" pitchFamily="18" charset="0"/>
              </a:rPr>
              <a:t>48 </a:t>
            </a:r>
            <a:r>
              <a:rPr lang="en-US" sz="1400" dirty="0">
                <a:solidFill>
                  <a:prstClr val="black"/>
                </a:solidFill>
                <a:latin typeface="Constantia" pitchFamily="18" charset="0"/>
              </a:rPr>
              <a:t>business </a:t>
            </a:r>
            <a:r>
              <a:rPr lang="en-US" sz="1400" dirty="0" smtClean="0">
                <a:solidFill>
                  <a:prstClr val="black"/>
                </a:solidFill>
                <a:latin typeface="Constantia" pitchFamily="18" charset="0"/>
              </a:rPr>
              <a:t>hours (2 business days)</a:t>
            </a:r>
          </a:p>
          <a:p>
            <a:pPr marL="0" lvl="0" indent="0">
              <a:buClr>
                <a:srgbClr val="6BB1C9">
                  <a:lumMod val="75000"/>
                </a:srgbClr>
              </a:buClr>
              <a:buSzPct val="85000"/>
              <a:buNone/>
            </a:pPr>
            <a:endParaRPr lang="en-US" sz="1400" dirty="0">
              <a:solidFill>
                <a:prstClr val="black"/>
              </a:solidFill>
              <a:latin typeface="Constantia" pitchFamily="18" charset="0"/>
            </a:endParaRPr>
          </a:p>
          <a:p>
            <a:pPr marL="0" lvl="0" indent="0">
              <a:buClr>
                <a:srgbClr val="CEB966"/>
              </a:buClr>
              <a:buSzPct val="85000"/>
              <a:buNone/>
            </a:pPr>
            <a:r>
              <a:rPr lang="en-US" sz="1400" u="sng" dirty="0">
                <a:solidFill>
                  <a:prstClr val="black"/>
                </a:solidFill>
                <a:latin typeface="Constantia" pitchFamily="18" charset="0"/>
              </a:rPr>
              <a:t>How far in advance can members make reservations? </a:t>
            </a:r>
          </a:p>
          <a:p>
            <a:pPr lvl="0">
              <a:buClr>
                <a:srgbClr val="6BB1C9">
                  <a:lumMod val="75000"/>
                </a:srgbClr>
              </a:buClr>
              <a:buSzPct val="85000"/>
              <a:buFont typeface="Wingdings" pitchFamily="2" charset="2"/>
              <a:buChar char="§"/>
            </a:pPr>
            <a:r>
              <a:rPr lang="en-US" sz="1400" dirty="0">
                <a:solidFill>
                  <a:prstClr val="black"/>
                </a:solidFill>
                <a:latin typeface="Constantia" pitchFamily="18" charset="0"/>
              </a:rPr>
              <a:t>No more than </a:t>
            </a:r>
            <a:r>
              <a:rPr lang="en-US" sz="1400" dirty="0" smtClean="0">
                <a:solidFill>
                  <a:prstClr val="black"/>
                </a:solidFill>
                <a:latin typeface="Constantia" pitchFamily="18" charset="0"/>
              </a:rPr>
              <a:t>30 days</a:t>
            </a:r>
          </a:p>
          <a:p>
            <a:pPr marL="0" lvl="0" indent="0">
              <a:buClr>
                <a:srgbClr val="6BB1C9">
                  <a:lumMod val="75000"/>
                </a:srgbClr>
              </a:buClr>
              <a:buSzPct val="85000"/>
              <a:buNone/>
            </a:pPr>
            <a:endParaRPr lang="en-US" sz="1400" dirty="0">
              <a:solidFill>
                <a:prstClr val="black"/>
              </a:solidFill>
              <a:latin typeface="Constantia" pitchFamily="18" charset="0"/>
            </a:endParaRPr>
          </a:p>
          <a:p>
            <a:pPr marL="0" lvl="0" indent="0">
              <a:buClr>
                <a:srgbClr val="CEB966"/>
              </a:buClr>
              <a:buSzPct val="85000"/>
              <a:buNone/>
            </a:pPr>
            <a:r>
              <a:rPr lang="en-US" sz="1400" u="sng" dirty="0">
                <a:solidFill>
                  <a:prstClr val="black"/>
                </a:solidFill>
                <a:latin typeface="Constantia" pitchFamily="18" charset="0"/>
              </a:rPr>
              <a:t>Instructions if Member calls less than required hours of notice </a:t>
            </a:r>
          </a:p>
          <a:p>
            <a:pPr lvl="0">
              <a:buClr>
                <a:srgbClr val="6BB1C9">
                  <a:lumMod val="75000"/>
                </a:srgbClr>
              </a:buClr>
              <a:buSzPct val="85000"/>
              <a:buFont typeface="Wingdings" pitchFamily="2" charset="2"/>
              <a:buChar char="§"/>
            </a:pPr>
            <a:r>
              <a:rPr lang="en-US" sz="1400" dirty="0" smtClean="0">
                <a:solidFill>
                  <a:prstClr val="black"/>
                </a:solidFill>
                <a:latin typeface="Constantia" pitchFamily="18" charset="0"/>
              </a:rPr>
              <a:t> </a:t>
            </a:r>
            <a:r>
              <a:rPr lang="en-US" sz="1400" dirty="0">
                <a:solidFill>
                  <a:prstClr val="black"/>
                </a:solidFill>
                <a:latin typeface="Constantia" pitchFamily="18" charset="0"/>
              </a:rPr>
              <a:t>If this is the Member’s first time calling, educate Member, schedule trip and note in LogistiCAD</a:t>
            </a:r>
          </a:p>
          <a:p>
            <a:pPr lvl="0">
              <a:buClr>
                <a:srgbClr val="6BB1C9">
                  <a:lumMod val="75000"/>
                </a:srgbClr>
              </a:buClr>
              <a:buSzPct val="85000"/>
              <a:buFont typeface="Wingdings" pitchFamily="2" charset="2"/>
              <a:buChar char="§"/>
            </a:pPr>
            <a:r>
              <a:rPr lang="en-US" sz="1400" dirty="0">
                <a:solidFill>
                  <a:prstClr val="black"/>
                </a:solidFill>
                <a:latin typeface="Constantia" pitchFamily="18" charset="0"/>
              </a:rPr>
              <a:t> All future attempts, educate Member, note in LogistiCAD, and ask Member to reschedule their appointment to be </a:t>
            </a:r>
            <a:r>
              <a:rPr lang="en-US" sz="1400" dirty="0" smtClean="0">
                <a:solidFill>
                  <a:prstClr val="black"/>
                </a:solidFill>
                <a:latin typeface="Constantia" pitchFamily="18" charset="0"/>
              </a:rPr>
              <a:t>within the </a:t>
            </a:r>
            <a:r>
              <a:rPr lang="en-US" sz="1400" dirty="0">
                <a:solidFill>
                  <a:prstClr val="black"/>
                </a:solidFill>
                <a:latin typeface="Constantia" pitchFamily="18" charset="0"/>
              </a:rPr>
              <a:t>hours </a:t>
            </a:r>
            <a:r>
              <a:rPr lang="en-US" sz="1400" dirty="0" smtClean="0">
                <a:solidFill>
                  <a:prstClr val="black"/>
                </a:solidFill>
                <a:latin typeface="Constantia" pitchFamily="18" charset="0"/>
              </a:rPr>
              <a:t>of </a:t>
            </a:r>
            <a:r>
              <a:rPr lang="en-US" sz="1400" dirty="0">
                <a:solidFill>
                  <a:prstClr val="black"/>
                </a:solidFill>
                <a:latin typeface="Constantia" pitchFamily="18" charset="0"/>
              </a:rPr>
              <a:t>notice requirements. Exception will be made for reservations deemed urgent.</a:t>
            </a:r>
          </a:p>
          <a:p>
            <a:pPr marL="274320" lvl="0" indent="-274320">
              <a:buClr>
                <a:srgbClr val="6BB1C9">
                  <a:lumMod val="75000"/>
                </a:srgbClr>
              </a:buClr>
              <a:buSzPct val="85000"/>
              <a:buFont typeface="Wingdings" pitchFamily="2" charset="2"/>
              <a:buChar char="q"/>
            </a:pPr>
            <a:endParaRPr lang="en-US" sz="1400" dirty="0">
              <a:solidFill>
                <a:prstClr val="black"/>
              </a:solidFill>
              <a:latin typeface="Constantia" pitchFamily="18" charset="0"/>
            </a:endParaRPr>
          </a:p>
          <a:p>
            <a:pPr marL="0" lvl="0" indent="0">
              <a:buClr>
                <a:srgbClr val="CEB966"/>
              </a:buClr>
              <a:buSzPct val="85000"/>
              <a:buNone/>
            </a:pPr>
            <a:r>
              <a:rPr lang="en-US" sz="1400" u="sng" dirty="0">
                <a:solidFill>
                  <a:prstClr val="black"/>
                </a:solidFill>
                <a:latin typeface="Constantia" pitchFamily="18" charset="0"/>
              </a:rPr>
              <a:t>“Will Call” for return trips (when members are not sure how long appointment will last) </a:t>
            </a:r>
          </a:p>
          <a:p>
            <a:pPr lvl="0">
              <a:buClr>
                <a:srgbClr val="6BB1C9">
                  <a:lumMod val="75000"/>
                </a:srgbClr>
              </a:buClr>
              <a:buSzPct val="85000"/>
              <a:buFont typeface="Wingdings" pitchFamily="2" charset="2"/>
              <a:buChar char="§"/>
            </a:pPr>
            <a:r>
              <a:rPr lang="en-US" sz="1400" dirty="0">
                <a:solidFill>
                  <a:prstClr val="black"/>
                </a:solidFill>
                <a:latin typeface="Constantia" pitchFamily="18" charset="0"/>
              </a:rPr>
              <a:t>Member should call the ride assist line to schedule return trips. </a:t>
            </a:r>
          </a:p>
          <a:p>
            <a:pPr lvl="0">
              <a:buClr>
                <a:srgbClr val="6BB1C9">
                  <a:lumMod val="75000"/>
                </a:srgbClr>
              </a:buClr>
              <a:buSzPct val="85000"/>
              <a:buFont typeface="Wingdings" pitchFamily="2" charset="2"/>
              <a:buChar char="§"/>
            </a:pPr>
            <a:r>
              <a:rPr lang="en-US" sz="1400" dirty="0">
                <a:solidFill>
                  <a:prstClr val="black"/>
                </a:solidFill>
                <a:latin typeface="Constantia" pitchFamily="18" charset="0"/>
              </a:rPr>
              <a:t>Provider has up to 1 </a:t>
            </a:r>
            <a:r>
              <a:rPr lang="en-US" sz="1400" dirty="0" smtClean="0">
                <a:solidFill>
                  <a:prstClr val="black"/>
                </a:solidFill>
                <a:latin typeface="Constantia" pitchFamily="18" charset="0"/>
              </a:rPr>
              <a:t>hour for urban locations and 2 hours for rural locations </a:t>
            </a:r>
            <a:r>
              <a:rPr lang="en-US" sz="1400" dirty="0">
                <a:solidFill>
                  <a:prstClr val="black"/>
                </a:solidFill>
                <a:latin typeface="Constantia" pitchFamily="18" charset="0"/>
              </a:rPr>
              <a:t>from the time of the call to pick up member. </a:t>
            </a:r>
          </a:p>
          <a:p>
            <a:pPr marL="0" indent="0">
              <a:buNone/>
            </a:pP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2818" y="5857875"/>
            <a:ext cx="13779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304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a:ln w="19050">
            <a:solidFill>
              <a:schemeClr val="tx1"/>
            </a:solidFill>
          </a:ln>
        </p:spPr>
        <p:txBody>
          <a:bodyPr>
            <a:normAutofit/>
          </a:bodyPr>
          <a:lstStyle/>
          <a:p>
            <a:r>
              <a:rPr lang="en-US" sz="2400" dirty="0" smtClean="0">
                <a:latin typeface="Constantia" pitchFamily="18" charset="0"/>
              </a:rPr>
              <a:t>Screening Criteria (cont.)</a:t>
            </a:r>
            <a:endParaRPr lang="en-US" sz="2400" dirty="0">
              <a:latin typeface="Constantia" pitchFamily="18" charset="0"/>
            </a:endParaRPr>
          </a:p>
        </p:txBody>
      </p:sp>
      <p:sp>
        <p:nvSpPr>
          <p:cNvPr id="3" name="Content Placeholder 2"/>
          <p:cNvSpPr>
            <a:spLocks noGrp="1"/>
          </p:cNvSpPr>
          <p:nvPr>
            <p:ph idx="1"/>
          </p:nvPr>
        </p:nvSpPr>
        <p:spPr>
          <a:ln w="19050">
            <a:solidFill>
              <a:schemeClr val="tx1"/>
            </a:solidFill>
          </a:ln>
        </p:spPr>
        <p:txBody>
          <a:bodyPr>
            <a:normAutofit/>
          </a:bodyPr>
          <a:lstStyle/>
          <a:p>
            <a:pPr marL="0" indent="0">
              <a:buNone/>
            </a:pPr>
            <a:endParaRPr lang="en-US" sz="1300" u="sng" dirty="0" smtClean="0">
              <a:latin typeface="Constantia" pitchFamily="18" charset="0"/>
            </a:endParaRPr>
          </a:p>
          <a:p>
            <a:pPr marL="0" indent="0">
              <a:buNone/>
            </a:pPr>
            <a:r>
              <a:rPr lang="en-US" sz="1400" u="sng" dirty="0" smtClean="0">
                <a:latin typeface="Constantia" pitchFamily="18" charset="0"/>
              </a:rPr>
              <a:t>Modes of Transportation Covered </a:t>
            </a:r>
            <a:endParaRPr lang="en-US" sz="1400" dirty="0" smtClean="0">
              <a:latin typeface="Constantia" pitchFamily="18" charset="0"/>
            </a:endParaRPr>
          </a:p>
          <a:p>
            <a:pPr>
              <a:buFont typeface="Wingdings" pitchFamily="2" charset="2"/>
              <a:buChar char="q"/>
            </a:pPr>
            <a:endParaRPr lang="en-US" sz="1400" dirty="0">
              <a:latin typeface="Constantia" pitchFamily="18" charset="0"/>
            </a:endParaRPr>
          </a:p>
          <a:p>
            <a:pPr>
              <a:buClr>
                <a:schemeClr val="accent5"/>
              </a:buClr>
              <a:buFont typeface="Wingdings" pitchFamily="2" charset="2"/>
              <a:buChar char="§"/>
            </a:pPr>
            <a:r>
              <a:rPr lang="en-US" sz="1400" dirty="0" smtClean="0">
                <a:latin typeface="Constantia" pitchFamily="18" charset="0"/>
              </a:rPr>
              <a:t> Ambulatory: Sedan, van, taxi</a:t>
            </a:r>
          </a:p>
          <a:p>
            <a:pPr>
              <a:buClr>
                <a:schemeClr val="accent5"/>
              </a:buClr>
              <a:buFont typeface="Wingdings" pitchFamily="2" charset="2"/>
              <a:buChar char="§"/>
            </a:pPr>
            <a:r>
              <a:rPr lang="en-US" sz="1400" dirty="0" smtClean="0">
                <a:latin typeface="Constantia" pitchFamily="18" charset="0"/>
              </a:rPr>
              <a:t> Wheelchair lift-equipped vehicle</a:t>
            </a:r>
          </a:p>
          <a:p>
            <a:pPr>
              <a:buClr>
                <a:schemeClr val="accent5"/>
              </a:buClr>
              <a:buFont typeface="Wingdings" pitchFamily="2" charset="2"/>
              <a:buChar char="§"/>
            </a:pPr>
            <a:r>
              <a:rPr lang="en-US" sz="1400" dirty="0" smtClean="0">
                <a:latin typeface="Constantia" pitchFamily="18" charset="0"/>
              </a:rPr>
              <a:t> Mass </a:t>
            </a:r>
            <a:r>
              <a:rPr lang="en-US" sz="1400" dirty="0" smtClean="0">
                <a:latin typeface="Constantia" pitchFamily="18" charset="0"/>
              </a:rPr>
              <a:t>Transit – Public Transit</a:t>
            </a:r>
            <a:endParaRPr lang="en-US" sz="1400" dirty="0" smtClean="0">
              <a:latin typeface="Constantia" pitchFamily="18" charset="0"/>
            </a:endParaRPr>
          </a:p>
          <a:p>
            <a:pPr>
              <a:buClr>
                <a:schemeClr val="accent5"/>
              </a:buClr>
              <a:buFont typeface="Wingdings" pitchFamily="2" charset="2"/>
              <a:buChar char="§"/>
            </a:pPr>
            <a:r>
              <a:rPr lang="en-US" sz="1400" dirty="0" smtClean="0">
                <a:latin typeface="Constantia" pitchFamily="18" charset="0"/>
              </a:rPr>
              <a:t> Mileage Reimbursement- Family and friends</a:t>
            </a:r>
          </a:p>
          <a:p>
            <a:endParaRPr lang="en-US" sz="1400" dirty="0" smtClean="0">
              <a:latin typeface="Constantia" pitchFamily="18" charset="0"/>
            </a:endParaRPr>
          </a:p>
          <a:p>
            <a:pPr marL="0" indent="0">
              <a:buNone/>
            </a:pPr>
            <a:r>
              <a:rPr lang="en-US" sz="1400" u="sng" dirty="0" smtClean="0">
                <a:latin typeface="Constantia" pitchFamily="18" charset="0"/>
              </a:rPr>
              <a:t>Meals and lodging </a:t>
            </a:r>
          </a:p>
          <a:p>
            <a:pPr>
              <a:buClr>
                <a:schemeClr val="accent5"/>
              </a:buClr>
              <a:buFont typeface="Wingdings" pitchFamily="2" charset="2"/>
              <a:buChar char="§"/>
            </a:pPr>
            <a:r>
              <a:rPr lang="en-US" sz="1400" dirty="0" smtClean="0">
                <a:latin typeface="Constantia" pitchFamily="18" charset="0"/>
              </a:rPr>
              <a:t>Covered with Pre-Authorization from MaineCare</a:t>
            </a:r>
          </a:p>
          <a:p>
            <a:pPr marL="0" indent="0">
              <a:buNone/>
            </a:pPr>
            <a:endParaRPr lang="en-US" sz="1400" dirty="0" smtClean="0">
              <a:latin typeface="Constantia" pitchFamily="18" charset="0"/>
            </a:endParaRPr>
          </a:p>
          <a:p>
            <a:pPr marL="0" indent="0">
              <a:buNone/>
            </a:pPr>
            <a:r>
              <a:rPr lang="en-US" sz="1400" u="sng" dirty="0" smtClean="0">
                <a:latin typeface="Constantia" pitchFamily="18" charset="0"/>
              </a:rPr>
              <a:t>Transportation to/from Hospital Emergency rooms</a:t>
            </a:r>
          </a:p>
          <a:p>
            <a:pPr marL="0" indent="0">
              <a:buNone/>
            </a:pPr>
            <a:endParaRPr lang="en-US" sz="1400" u="sng" dirty="0" smtClean="0">
              <a:latin typeface="Constantia" pitchFamily="18" charset="0"/>
            </a:endParaRPr>
          </a:p>
          <a:p>
            <a:pPr>
              <a:buClr>
                <a:schemeClr val="accent5"/>
              </a:buClr>
              <a:buSzPct val="100000"/>
              <a:buFont typeface="Wingdings" pitchFamily="2" charset="2"/>
              <a:buChar char="§"/>
            </a:pPr>
            <a:r>
              <a:rPr lang="en-US" sz="1400" dirty="0" smtClean="0">
                <a:latin typeface="Constantia" pitchFamily="18" charset="0"/>
              </a:rPr>
              <a:t> Not allowed to ER</a:t>
            </a:r>
          </a:p>
          <a:p>
            <a:pPr>
              <a:buClr>
                <a:schemeClr val="accent5"/>
              </a:buClr>
              <a:buSzPct val="100000"/>
              <a:buFont typeface="Wingdings" pitchFamily="2" charset="2"/>
              <a:buChar char="§"/>
            </a:pPr>
            <a:r>
              <a:rPr lang="en-US" sz="1400" dirty="0" smtClean="0">
                <a:latin typeface="Constantia" pitchFamily="18" charset="0"/>
              </a:rPr>
              <a:t> Allowed from ER</a:t>
            </a:r>
          </a:p>
          <a:p>
            <a:pPr>
              <a:buClr>
                <a:schemeClr val="accent5"/>
              </a:buClr>
              <a:buSzPct val="100000"/>
              <a:buFont typeface="Wingdings" pitchFamily="2" charset="2"/>
              <a:buChar char="§"/>
            </a:pPr>
            <a:r>
              <a:rPr lang="en-US" sz="1400" dirty="0" smtClean="0">
                <a:latin typeface="Constantia" pitchFamily="18" charset="0"/>
              </a:rPr>
              <a:t> Not allowed between ERs </a:t>
            </a:r>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5694186"/>
            <a:ext cx="13779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43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a:ln w="19050">
            <a:solidFill>
              <a:schemeClr val="tx1"/>
            </a:solidFill>
          </a:ln>
        </p:spPr>
        <p:txBody>
          <a:bodyPr>
            <a:normAutofit/>
          </a:bodyPr>
          <a:lstStyle/>
          <a:p>
            <a:r>
              <a:rPr lang="en-US" sz="2400" dirty="0" smtClean="0">
                <a:latin typeface="Constantia" pitchFamily="18" charset="0"/>
              </a:rPr>
              <a:t>Screening Criteria (cont.)</a:t>
            </a:r>
            <a:endParaRPr lang="en-US" sz="2400" dirty="0">
              <a:latin typeface="Constantia" pitchFamily="18" charset="0"/>
            </a:endParaRPr>
          </a:p>
        </p:txBody>
      </p:sp>
      <p:sp>
        <p:nvSpPr>
          <p:cNvPr id="3" name="Content Placeholder 2"/>
          <p:cNvSpPr>
            <a:spLocks noGrp="1"/>
          </p:cNvSpPr>
          <p:nvPr>
            <p:ph idx="1"/>
          </p:nvPr>
        </p:nvSpPr>
        <p:spPr>
          <a:ln w="19050">
            <a:solidFill>
              <a:schemeClr val="tx1"/>
            </a:solidFill>
          </a:ln>
        </p:spPr>
        <p:txBody>
          <a:bodyPr/>
          <a:lstStyle/>
          <a:p>
            <a:pPr marL="0" lvl="0" indent="0">
              <a:buClr>
                <a:srgbClr val="CEB966"/>
              </a:buClr>
              <a:buSzPct val="85000"/>
              <a:buNone/>
            </a:pPr>
            <a:endParaRPr lang="en-US" sz="1200" u="sng" dirty="0" smtClean="0">
              <a:solidFill>
                <a:prstClr val="black"/>
              </a:solidFill>
              <a:latin typeface="Constantia" pitchFamily="18" charset="0"/>
            </a:endParaRPr>
          </a:p>
          <a:p>
            <a:pPr marL="0" lvl="0" indent="0">
              <a:buClr>
                <a:srgbClr val="CEB966"/>
              </a:buClr>
              <a:buSzPct val="85000"/>
              <a:buNone/>
            </a:pPr>
            <a:r>
              <a:rPr lang="en-US" sz="1200" u="sng" dirty="0" smtClean="0">
                <a:solidFill>
                  <a:prstClr val="black"/>
                </a:solidFill>
                <a:latin typeface="Constantia" pitchFamily="18" charset="0"/>
              </a:rPr>
              <a:t>Trips </a:t>
            </a:r>
            <a:r>
              <a:rPr lang="en-US" sz="1200" u="sng" dirty="0">
                <a:solidFill>
                  <a:prstClr val="black"/>
                </a:solidFill>
                <a:latin typeface="Constantia" pitchFamily="18" charset="0"/>
              </a:rPr>
              <a:t>to </a:t>
            </a:r>
            <a:r>
              <a:rPr lang="en-US" sz="1400" u="sng" dirty="0">
                <a:solidFill>
                  <a:prstClr val="black"/>
                </a:solidFill>
                <a:latin typeface="Constantia" pitchFamily="18" charset="0"/>
              </a:rPr>
              <a:t>the pharmacy</a:t>
            </a:r>
          </a:p>
          <a:p>
            <a:pPr lvl="0">
              <a:buClr>
                <a:srgbClr val="6BB1C9">
                  <a:lumMod val="75000"/>
                </a:srgbClr>
              </a:buClr>
              <a:buSzPct val="85000"/>
              <a:buFont typeface="Wingdings" pitchFamily="2" charset="2"/>
              <a:buChar char="§"/>
            </a:pPr>
            <a:r>
              <a:rPr lang="en-US" sz="1400" dirty="0" smtClean="0">
                <a:solidFill>
                  <a:prstClr val="black"/>
                </a:solidFill>
                <a:latin typeface="Constantia" pitchFamily="18" charset="0"/>
              </a:rPr>
              <a:t>Allowed </a:t>
            </a:r>
            <a:endParaRPr lang="en-US" sz="1400" dirty="0">
              <a:solidFill>
                <a:prstClr val="black"/>
              </a:solidFill>
              <a:latin typeface="Constantia" pitchFamily="18" charset="0"/>
            </a:endParaRPr>
          </a:p>
          <a:p>
            <a:pPr marL="274320" lvl="0" indent="-274320">
              <a:buClr>
                <a:srgbClr val="6BB1C9">
                  <a:lumMod val="75000"/>
                </a:srgbClr>
              </a:buClr>
              <a:buSzPct val="85000"/>
              <a:buFont typeface="Wingdings" pitchFamily="2" charset="2"/>
              <a:buChar char="q"/>
            </a:pPr>
            <a:endParaRPr lang="en-US" sz="1400" dirty="0">
              <a:solidFill>
                <a:prstClr val="black"/>
              </a:solidFill>
              <a:latin typeface="Constantia" pitchFamily="18" charset="0"/>
            </a:endParaRPr>
          </a:p>
          <a:p>
            <a:pPr marL="0" lvl="0" indent="0">
              <a:buClr>
                <a:srgbClr val="6BB1C9">
                  <a:lumMod val="75000"/>
                </a:srgbClr>
              </a:buClr>
              <a:buSzPct val="85000"/>
              <a:buNone/>
            </a:pPr>
            <a:r>
              <a:rPr lang="en-US" sz="1400" u="sng" dirty="0">
                <a:solidFill>
                  <a:prstClr val="black"/>
                </a:solidFill>
                <a:latin typeface="Constantia" pitchFamily="18" charset="0"/>
              </a:rPr>
              <a:t>Limits to trip length, as measured in </a:t>
            </a:r>
            <a:r>
              <a:rPr lang="en-US" sz="1400" u="sng" dirty="0" smtClean="0">
                <a:solidFill>
                  <a:prstClr val="black"/>
                </a:solidFill>
                <a:latin typeface="Constantia" pitchFamily="18" charset="0"/>
              </a:rPr>
              <a:t>miles</a:t>
            </a:r>
          </a:p>
          <a:p>
            <a:pPr lvl="0">
              <a:buClr>
                <a:srgbClr val="6BB1C9">
                  <a:lumMod val="75000"/>
                </a:srgbClr>
              </a:buClr>
              <a:buSzPct val="85000"/>
              <a:buFont typeface="Wingdings" pitchFamily="2" charset="2"/>
              <a:buChar char="§"/>
            </a:pPr>
            <a:r>
              <a:rPr lang="en-US" sz="1400" dirty="0">
                <a:solidFill>
                  <a:prstClr val="black"/>
                </a:solidFill>
                <a:latin typeface="Constantia" pitchFamily="18" charset="0"/>
              </a:rPr>
              <a:t>Allowed following mileage guidelines set by </a:t>
            </a:r>
            <a:r>
              <a:rPr lang="en-US" sz="1400" dirty="0" smtClean="0">
                <a:solidFill>
                  <a:prstClr val="black"/>
                </a:solidFill>
                <a:latin typeface="Constantia" pitchFamily="18" charset="0"/>
              </a:rPr>
              <a:t>MaineCare</a:t>
            </a:r>
            <a:endParaRPr lang="en-US" sz="1400" u="sng" dirty="0">
              <a:solidFill>
                <a:prstClr val="black"/>
              </a:solidFill>
              <a:latin typeface="Constantia" pitchFamily="18" charset="0"/>
            </a:endParaRPr>
          </a:p>
          <a:p>
            <a:pPr lvl="0">
              <a:buClr>
                <a:srgbClr val="6BB1C9">
                  <a:lumMod val="75000"/>
                </a:srgbClr>
              </a:buClr>
              <a:buSzPct val="85000"/>
              <a:buFont typeface="Wingdings" pitchFamily="2" charset="2"/>
              <a:buChar char="§"/>
            </a:pPr>
            <a:endParaRPr lang="en-US" sz="1400" dirty="0">
              <a:solidFill>
                <a:prstClr val="black"/>
              </a:solidFill>
              <a:latin typeface="Constantia" pitchFamily="18" charset="0"/>
            </a:endParaRPr>
          </a:p>
          <a:p>
            <a:pPr marL="0" lvl="0" indent="0">
              <a:buClr>
                <a:srgbClr val="6BB1C9">
                  <a:lumMod val="75000"/>
                </a:srgbClr>
              </a:buClr>
              <a:buSzPct val="85000"/>
              <a:buNone/>
            </a:pPr>
            <a:r>
              <a:rPr lang="en-US" sz="1400" u="sng" dirty="0">
                <a:solidFill>
                  <a:prstClr val="black"/>
                </a:solidFill>
                <a:latin typeface="Constantia" pitchFamily="18" charset="0"/>
              </a:rPr>
              <a:t>Requests for transportation out of state</a:t>
            </a:r>
          </a:p>
          <a:p>
            <a:pPr lvl="0">
              <a:buClr>
                <a:srgbClr val="6BB1C9">
                  <a:lumMod val="75000"/>
                </a:srgbClr>
              </a:buClr>
              <a:buSzPct val="85000"/>
              <a:buFont typeface="Wingdings" pitchFamily="2" charset="2"/>
              <a:buChar char="§"/>
            </a:pPr>
            <a:r>
              <a:rPr lang="en-US" sz="1400" dirty="0">
                <a:solidFill>
                  <a:prstClr val="black"/>
                </a:solidFill>
                <a:latin typeface="Constantia" pitchFamily="18" charset="0"/>
              </a:rPr>
              <a:t> </a:t>
            </a:r>
            <a:r>
              <a:rPr lang="en-US" sz="1400" dirty="0" smtClean="0">
                <a:solidFill>
                  <a:prstClr val="black"/>
                </a:solidFill>
                <a:latin typeface="Constantia" pitchFamily="18" charset="0"/>
              </a:rPr>
              <a:t>Requires </a:t>
            </a:r>
            <a:r>
              <a:rPr lang="en-US" sz="1400" dirty="0">
                <a:solidFill>
                  <a:prstClr val="black"/>
                </a:solidFill>
                <a:latin typeface="Constantia" pitchFamily="18" charset="0"/>
              </a:rPr>
              <a:t>prior authorization </a:t>
            </a:r>
            <a:r>
              <a:rPr lang="en-US" sz="1400" dirty="0" smtClean="0">
                <a:solidFill>
                  <a:prstClr val="black"/>
                </a:solidFill>
                <a:latin typeface="Constantia" pitchFamily="18" charset="0"/>
              </a:rPr>
              <a:t>MaineCare</a:t>
            </a:r>
            <a:endParaRPr lang="en-US" sz="1400" dirty="0">
              <a:solidFill>
                <a:prstClr val="black"/>
              </a:solidFill>
              <a:latin typeface="Constantia" pitchFamily="18" charset="0"/>
            </a:endParaRPr>
          </a:p>
          <a:p>
            <a:pPr marL="274320" lvl="0" indent="-274320">
              <a:buClr>
                <a:srgbClr val="6BB1C9">
                  <a:lumMod val="75000"/>
                </a:srgbClr>
              </a:buClr>
              <a:buSzPct val="85000"/>
              <a:buFont typeface="Wingdings" pitchFamily="2" charset="2"/>
              <a:buChar char="q"/>
            </a:pPr>
            <a:endParaRPr lang="en-US" sz="1400" dirty="0">
              <a:solidFill>
                <a:prstClr val="black"/>
              </a:solidFill>
              <a:latin typeface="Constantia" pitchFamily="18" charset="0"/>
            </a:endParaRPr>
          </a:p>
          <a:p>
            <a:pPr marL="0" lvl="0" indent="0">
              <a:buClr>
                <a:srgbClr val="6BB1C9">
                  <a:lumMod val="75000"/>
                </a:srgbClr>
              </a:buClr>
              <a:buSzPct val="85000"/>
              <a:buNone/>
            </a:pPr>
            <a:r>
              <a:rPr lang="en-US" sz="1400" u="sng" dirty="0" smtClean="0">
                <a:solidFill>
                  <a:prstClr val="black"/>
                </a:solidFill>
                <a:latin typeface="Constantia" pitchFamily="18" charset="0"/>
              </a:rPr>
              <a:t>Wheelchair/DME/Car Seats</a:t>
            </a:r>
            <a:endParaRPr lang="en-US" sz="1400" u="sng" dirty="0">
              <a:solidFill>
                <a:prstClr val="black"/>
              </a:solidFill>
              <a:latin typeface="Constantia" pitchFamily="18" charset="0"/>
            </a:endParaRPr>
          </a:p>
          <a:p>
            <a:pPr lvl="0">
              <a:buClr>
                <a:srgbClr val="6BB1C9">
                  <a:lumMod val="75000"/>
                </a:srgbClr>
              </a:buClr>
              <a:buSzPct val="85000"/>
              <a:buFont typeface="Wingdings" pitchFamily="2" charset="2"/>
              <a:buChar char="§"/>
            </a:pPr>
            <a:r>
              <a:rPr lang="en-US" sz="1400" dirty="0">
                <a:solidFill>
                  <a:prstClr val="black"/>
                </a:solidFill>
                <a:latin typeface="Constantia" pitchFamily="18" charset="0"/>
              </a:rPr>
              <a:t>LogistiCare does not </a:t>
            </a:r>
            <a:r>
              <a:rPr lang="en-US" sz="1400" dirty="0" smtClean="0">
                <a:solidFill>
                  <a:prstClr val="black"/>
                </a:solidFill>
                <a:latin typeface="Constantia" pitchFamily="18" charset="0"/>
              </a:rPr>
              <a:t>provide wheelchairs for transportation. If a member requires a car seat, please let the customer service representative know at the time of the reservation.</a:t>
            </a:r>
            <a:endParaRPr lang="en-US" sz="1400" dirty="0">
              <a:solidFill>
                <a:prstClr val="black"/>
              </a:solidFill>
              <a:latin typeface="Constantia" pitchFamily="18" charset="0"/>
            </a:endParaRPr>
          </a:p>
          <a:p>
            <a:pPr marL="0" lvl="0" indent="0">
              <a:buClr>
                <a:srgbClr val="6BB1C9">
                  <a:lumMod val="75000"/>
                </a:srgbClr>
              </a:buClr>
              <a:buSzPct val="85000"/>
              <a:buNone/>
            </a:pPr>
            <a:r>
              <a:rPr lang="en-US" sz="1400" u="sng" dirty="0" smtClean="0">
                <a:solidFill>
                  <a:prstClr val="black"/>
                </a:solidFill>
                <a:latin typeface="Constantia" pitchFamily="18" charset="0"/>
              </a:rPr>
              <a:t>Minor’s traveling  without an adult escort</a:t>
            </a:r>
          </a:p>
          <a:p>
            <a:pPr lvl="0">
              <a:buClr>
                <a:srgbClr val="6BB1C9">
                  <a:lumMod val="75000"/>
                </a:srgbClr>
              </a:buClr>
              <a:buSzPct val="85000"/>
              <a:buFont typeface="Wingdings" pitchFamily="2" charset="2"/>
              <a:buChar char="§"/>
            </a:pPr>
            <a:r>
              <a:rPr lang="en-US" sz="1400" dirty="0" smtClean="0">
                <a:solidFill>
                  <a:prstClr val="black"/>
                </a:solidFill>
                <a:latin typeface="Constantia" pitchFamily="18" charset="0"/>
              </a:rPr>
              <a:t> A minor </a:t>
            </a:r>
            <a:r>
              <a:rPr lang="en-US" sz="1400" dirty="0">
                <a:solidFill>
                  <a:prstClr val="black"/>
                </a:solidFill>
                <a:latin typeface="Constantia" pitchFamily="18" charset="0"/>
              </a:rPr>
              <a:t>under the age of </a:t>
            </a:r>
            <a:r>
              <a:rPr lang="en-US" sz="1400" dirty="0" smtClean="0">
                <a:solidFill>
                  <a:prstClr val="black"/>
                </a:solidFill>
                <a:latin typeface="Constantia" pitchFamily="18" charset="0"/>
              </a:rPr>
              <a:t>16 </a:t>
            </a:r>
            <a:r>
              <a:rPr lang="en-US" sz="1400" dirty="0">
                <a:solidFill>
                  <a:prstClr val="black"/>
                </a:solidFill>
                <a:latin typeface="Constantia" pitchFamily="18" charset="0"/>
              </a:rPr>
              <a:t>years requires a consent form on file with LogistiCare if they need to travel alone. The consent form needs to be complete and signed by the minor’s parent or </a:t>
            </a:r>
            <a:r>
              <a:rPr lang="en-US" sz="1400" dirty="0" smtClean="0">
                <a:solidFill>
                  <a:prstClr val="black"/>
                </a:solidFill>
                <a:latin typeface="Constantia" pitchFamily="18" charset="0"/>
              </a:rPr>
              <a:t>guardian.</a:t>
            </a:r>
            <a:endParaRPr lang="en-US" sz="1400" dirty="0">
              <a:solidFill>
                <a:prstClr val="black"/>
              </a:solidFill>
              <a:latin typeface="Constantia"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6582" y="5718368"/>
            <a:ext cx="13779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426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w="19050">
            <a:solidFill>
              <a:schemeClr val="tx1"/>
            </a:solidFill>
          </a:ln>
        </p:spPr>
        <p:txBody>
          <a:bodyPr>
            <a:normAutofit/>
          </a:bodyPr>
          <a:lstStyle/>
          <a:p>
            <a:r>
              <a:rPr lang="en-US" sz="2400" dirty="0" smtClean="0">
                <a:latin typeface="Constantia" pitchFamily="18" charset="0"/>
              </a:rPr>
              <a:t>Reservation- Toll Free Numbers</a:t>
            </a:r>
            <a:br>
              <a:rPr lang="en-US" sz="2400" dirty="0" smtClean="0">
                <a:latin typeface="Constantia" pitchFamily="18" charset="0"/>
              </a:rPr>
            </a:br>
            <a:r>
              <a:rPr lang="en-US" sz="2400" dirty="0" smtClean="0">
                <a:latin typeface="Constantia" pitchFamily="18" charset="0"/>
              </a:rPr>
              <a:t>(Facilities)</a:t>
            </a:r>
            <a:endParaRPr lang="en-US" sz="2400" dirty="0">
              <a:latin typeface="Constantia" pitchFamily="18" charset="0"/>
            </a:endParaRPr>
          </a:p>
        </p:txBody>
      </p:sp>
      <p:sp>
        <p:nvSpPr>
          <p:cNvPr id="3" name="Content Placeholder 2"/>
          <p:cNvSpPr>
            <a:spLocks noGrp="1"/>
          </p:cNvSpPr>
          <p:nvPr>
            <p:ph idx="1"/>
          </p:nvPr>
        </p:nvSpPr>
        <p:spPr>
          <a:ln w="19050">
            <a:solidFill>
              <a:schemeClr val="tx1"/>
            </a:solidFill>
          </a:ln>
        </p:spPr>
        <p:txBody>
          <a:bodyPr>
            <a:normAutofit/>
          </a:bodyPr>
          <a:lstStyle/>
          <a:p>
            <a:pPr lvl="0"/>
            <a:endParaRPr lang="en-US" sz="2000" dirty="0" smtClean="0">
              <a:latin typeface="Constantia" pitchFamily="18" charset="0"/>
            </a:endParaRPr>
          </a:p>
          <a:p>
            <a:pPr marL="0" lvl="0" indent="0">
              <a:buClr>
                <a:schemeClr val="accent5">
                  <a:lumMod val="75000"/>
                </a:schemeClr>
              </a:buClr>
              <a:buNone/>
            </a:pPr>
            <a:endParaRPr lang="en-US" sz="1600" dirty="0" smtClean="0">
              <a:latin typeface="Constantia" pitchFamily="18" charset="0"/>
            </a:endParaRPr>
          </a:p>
          <a:p>
            <a:pPr lvl="0">
              <a:buClr>
                <a:schemeClr val="accent5">
                  <a:lumMod val="75000"/>
                </a:schemeClr>
              </a:buClr>
              <a:buFont typeface="Wingdings" pitchFamily="2" charset="2"/>
              <a:buChar char="§"/>
            </a:pPr>
            <a:r>
              <a:rPr lang="en-US" sz="1600" dirty="0" smtClean="0">
                <a:latin typeface="Constantia" pitchFamily="18" charset="0"/>
              </a:rPr>
              <a:t>Facility Service Department: </a:t>
            </a:r>
            <a:r>
              <a:rPr lang="en-US" sz="1600" b="1" dirty="0" smtClean="0">
                <a:latin typeface="Constantia" pitchFamily="18" charset="0"/>
              </a:rPr>
              <a:t>877-659-1305 </a:t>
            </a:r>
            <a:r>
              <a:rPr lang="en-US" sz="1600" dirty="0" smtClean="0">
                <a:latin typeface="Constantia" pitchFamily="18" charset="0"/>
              </a:rPr>
              <a:t> (Medical facilities including but not limited to: Dialysis, hospitals, cancer centers)</a:t>
            </a:r>
          </a:p>
          <a:p>
            <a:pPr lvl="0">
              <a:buClr>
                <a:schemeClr val="accent5">
                  <a:lumMod val="75000"/>
                </a:schemeClr>
              </a:buClr>
              <a:buFont typeface="Wingdings" pitchFamily="2" charset="2"/>
              <a:buChar char="§"/>
            </a:pPr>
            <a:endParaRPr lang="en-US" sz="1600" dirty="0" smtClean="0">
              <a:latin typeface="Constantia" pitchFamily="18" charset="0"/>
            </a:endParaRPr>
          </a:p>
          <a:p>
            <a:pPr lvl="0">
              <a:buClr>
                <a:schemeClr val="accent5">
                  <a:lumMod val="75000"/>
                </a:schemeClr>
              </a:buClr>
              <a:buFont typeface="Wingdings" pitchFamily="2" charset="2"/>
              <a:buChar char="§"/>
            </a:pPr>
            <a:r>
              <a:rPr lang="en-US" sz="1600" dirty="0" smtClean="0">
                <a:latin typeface="Constantia" pitchFamily="18" charset="0"/>
              </a:rPr>
              <a:t>Facility Fax Number</a:t>
            </a:r>
            <a:r>
              <a:rPr lang="en-US" sz="1600" b="1" dirty="0" smtClean="0">
                <a:latin typeface="Constantia" pitchFamily="18" charset="0"/>
              </a:rPr>
              <a:t>: 877- 637-90</a:t>
            </a:r>
            <a:r>
              <a:rPr lang="en-US" sz="1600" dirty="0" smtClean="0">
                <a:latin typeface="Constantia" pitchFamily="18" charset="0"/>
              </a:rPr>
              <a:t>9</a:t>
            </a:r>
            <a:r>
              <a:rPr lang="en-US" sz="1600" b="1" dirty="0" smtClean="0">
                <a:latin typeface="Constantia" pitchFamily="18" charset="0"/>
              </a:rPr>
              <a:t>1 </a:t>
            </a:r>
            <a:r>
              <a:rPr lang="en-US" sz="1600" dirty="0" smtClean="0">
                <a:latin typeface="Constantia" pitchFamily="18" charset="0"/>
              </a:rPr>
              <a:t>– Facilities are able to fax in Standing orders and single trip requests using this toll free number</a:t>
            </a:r>
          </a:p>
          <a:p>
            <a:pPr lvl="0">
              <a:buClr>
                <a:schemeClr val="accent5">
                  <a:lumMod val="75000"/>
                </a:schemeClr>
              </a:buClr>
              <a:buFont typeface="Wingdings" pitchFamily="2" charset="2"/>
              <a:buChar char="§"/>
            </a:pPr>
            <a:endParaRPr lang="en-US" sz="1600" dirty="0" smtClean="0">
              <a:latin typeface="Constantia" pitchFamily="18" charset="0"/>
            </a:endParaRPr>
          </a:p>
          <a:p>
            <a:pPr marL="0" indent="0">
              <a:buClr>
                <a:schemeClr val="accent5">
                  <a:lumMod val="75000"/>
                </a:schemeClr>
              </a:buClr>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715000"/>
            <a:ext cx="13779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a:solidFill>
              <a:schemeClr val="tx1"/>
            </a:solidFill>
          </a:ln>
        </p:spPr>
        <p:txBody>
          <a:bodyPr>
            <a:normAutofit/>
          </a:bodyPr>
          <a:lstStyle/>
          <a:p>
            <a:r>
              <a:rPr lang="en-US" sz="2400" dirty="0" smtClean="0">
                <a:latin typeface="Constantia" pitchFamily="18" charset="0"/>
              </a:rPr>
              <a:t>Reservation -Toll Free Numbers</a:t>
            </a:r>
            <a:br>
              <a:rPr lang="en-US" sz="2400" dirty="0" smtClean="0">
                <a:latin typeface="Constantia" pitchFamily="18" charset="0"/>
              </a:rPr>
            </a:br>
            <a:r>
              <a:rPr lang="en-US" sz="2400" dirty="0" smtClean="0">
                <a:latin typeface="Constantia" pitchFamily="18" charset="0"/>
              </a:rPr>
              <a:t>(Members)</a:t>
            </a:r>
            <a:endParaRPr lang="en-US" sz="2400" dirty="0">
              <a:latin typeface="Constantia" pitchFamily="18" charset="0"/>
            </a:endParaRPr>
          </a:p>
        </p:txBody>
      </p:sp>
      <p:sp>
        <p:nvSpPr>
          <p:cNvPr id="4" name="Content Placeholder 3"/>
          <p:cNvSpPr>
            <a:spLocks noGrp="1"/>
          </p:cNvSpPr>
          <p:nvPr>
            <p:ph idx="1"/>
          </p:nvPr>
        </p:nvSpPr>
        <p:spPr>
          <a:ln>
            <a:solidFill>
              <a:schemeClr val="tx1"/>
            </a:solidFill>
          </a:ln>
        </p:spPr>
        <p:txBody>
          <a:bodyPr>
            <a:noAutofit/>
          </a:bodyPr>
          <a:lstStyle/>
          <a:p>
            <a:pPr marL="0" lvl="0" indent="0">
              <a:buNone/>
            </a:pPr>
            <a:r>
              <a:rPr lang="en-US" sz="1600" dirty="0" smtClean="0">
                <a:latin typeface="Constantia" pitchFamily="18" charset="0"/>
              </a:rPr>
              <a:t>The numbers listed below are specific toll free numbers for </a:t>
            </a:r>
            <a:r>
              <a:rPr lang="en-US" sz="1600" dirty="0">
                <a:latin typeface="Constantia" pitchFamily="18" charset="0"/>
              </a:rPr>
              <a:t>the </a:t>
            </a:r>
            <a:r>
              <a:rPr lang="en-US" sz="1600" dirty="0" smtClean="0">
                <a:latin typeface="Constantia" pitchFamily="18" charset="0"/>
              </a:rPr>
              <a:t>beneficiaries</a:t>
            </a:r>
            <a:r>
              <a:rPr lang="en-US" sz="1600" dirty="0">
                <a:latin typeface="Constantia" pitchFamily="18" charset="0"/>
              </a:rPr>
              <a:t>, their families/care givers or medical providers call to reserve a demand response/episodic trip for the beneficiary.  </a:t>
            </a:r>
          </a:p>
          <a:p>
            <a:pPr marL="0" indent="0">
              <a:buNone/>
            </a:pPr>
            <a:r>
              <a:rPr lang="en-US" sz="1600" dirty="0">
                <a:latin typeface="Constantia" pitchFamily="18" charset="0"/>
              </a:rPr>
              <a:t>E.g.: a trip to the doctor on Thursday.</a:t>
            </a:r>
          </a:p>
          <a:p>
            <a:pPr marL="0" indent="0">
              <a:buNone/>
            </a:pPr>
            <a:endParaRPr lang="en-US" sz="1800" dirty="0">
              <a:latin typeface="Constantia" pitchFamily="18" charset="0"/>
            </a:endParaRPr>
          </a:p>
          <a:p>
            <a:pPr marL="0" indent="0">
              <a:buNone/>
            </a:pPr>
            <a:endParaRPr lang="en-US" sz="1800" dirty="0" smtClean="0">
              <a:latin typeface="Constantia" pitchFamily="18" charset="0"/>
            </a:endParaRPr>
          </a:p>
          <a:p>
            <a:pPr>
              <a:buClr>
                <a:schemeClr val="tx2">
                  <a:lumMod val="60000"/>
                  <a:lumOff val="40000"/>
                </a:schemeClr>
              </a:buClr>
              <a:buFont typeface="Wingdings" pitchFamily="2" charset="2"/>
              <a:buChar char="§"/>
            </a:pPr>
            <a:r>
              <a:rPr lang="en-US" sz="1600" b="1" dirty="0" smtClean="0">
                <a:latin typeface="Constantia" pitchFamily="18" charset="0"/>
              </a:rPr>
              <a:t>855-608-5174 </a:t>
            </a:r>
            <a:r>
              <a:rPr lang="en-US" sz="1600" dirty="0" smtClean="0">
                <a:latin typeface="Constantia" pitchFamily="18" charset="0"/>
              </a:rPr>
              <a:t> </a:t>
            </a:r>
            <a:r>
              <a:rPr lang="en-US" sz="1600" dirty="0">
                <a:latin typeface="Constantia" pitchFamily="18" charset="0"/>
              </a:rPr>
              <a:t>Region 1 (Includes Aroostook County)</a:t>
            </a:r>
          </a:p>
          <a:p>
            <a:pPr>
              <a:buClr>
                <a:schemeClr val="tx2">
                  <a:lumMod val="60000"/>
                  <a:lumOff val="40000"/>
                </a:schemeClr>
              </a:buClr>
              <a:buFont typeface="Wingdings" pitchFamily="2" charset="2"/>
              <a:buChar char="§"/>
            </a:pPr>
            <a:r>
              <a:rPr lang="en-US" sz="1600" b="1" dirty="0">
                <a:latin typeface="Constantia" pitchFamily="18" charset="0"/>
              </a:rPr>
              <a:t>855-608-5176</a:t>
            </a:r>
            <a:r>
              <a:rPr lang="en-US" sz="1600" dirty="0">
                <a:latin typeface="Constantia" pitchFamily="18" charset="0"/>
              </a:rPr>
              <a:t>  Region 2 (Includes Washington County and Hancock County)</a:t>
            </a:r>
          </a:p>
          <a:p>
            <a:pPr>
              <a:buClr>
                <a:schemeClr val="tx2">
                  <a:lumMod val="60000"/>
                  <a:lumOff val="40000"/>
                </a:schemeClr>
              </a:buClr>
              <a:buFont typeface="Wingdings" pitchFamily="2" charset="2"/>
              <a:buChar char="§"/>
            </a:pPr>
            <a:r>
              <a:rPr lang="en-US" sz="1600" b="1" dirty="0">
                <a:latin typeface="Constantia" pitchFamily="18" charset="0"/>
              </a:rPr>
              <a:t>855-608-5178 </a:t>
            </a:r>
            <a:r>
              <a:rPr lang="en-US" sz="1600" dirty="0">
                <a:latin typeface="Constantia" pitchFamily="18" charset="0"/>
              </a:rPr>
              <a:t> Region 6 (Includes Cumberland County)</a:t>
            </a:r>
          </a:p>
          <a:p>
            <a:pPr>
              <a:buClr>
                <a:schemeClr val="tx2">
                  <a:lumMod val="60000"/>
                  <a:lumOff val="40000"/>
                </a:schemeClr>
              </a:buClr>
              <a:buFont typeface="Wingdings" pitchFamily="2" charset="2"/>
              <a:buChar char="§"/>
            </a:pPr>
            <a:r>
              <a:rPr lang="en-US" sz="1600" b="1" dirty="0">
                <a:latin typeface="Constantia" pitchFamily="18" charset="0"/>
              </a:rPr>
              <a:t>855-608-5180</a:t>
            </a:r>
            <a:r>
              <a:rPr lang="en-US" sz="1600" dirty="0">
                <a:latin typeface="Constantia" pitchFamily="18" charset="0"/>
              </a:rPr>
              <a:t>  Region 7 (Includes Oxford County (not including towns in region 8), Androscoggin County and Franklin County</a:t>
            </a:r>
          </a:p>
          <a:p>
            <a:pPr>
              <a:buClr>
                <a:schemeClr val="tx2">
                  <a:lumMod val="60000"/>
                  <a:lumOff val="40000"/>
                </a:schemeClr>
              </a:buClr>
              <a:buFont typeface="Wingdings" pitchFamily="2" charset="2"/>
              <a:buChar char="§"/>
            </a:pPr>
            <a:r>
              <a:rPr lang="en-US" sz="1600" b="1" dirty="0">
                <a:latin typeface="Constantia" pitchFamily="18" charset="0"/>
              </a:rPr>
              <a:t>877-659-1302 </a:t>
            </a:r>
            <a:r>
              <a:rPr lang="en-US" sz="1600" dirty="0">
                <a:latin typeface="Constantia" pitchFamily="18" charset="0"/>
              </a:rPr>
              <a:t>Region 8 (Includes York County, and Brownfield, Denmark, Fryeburg, Hiram, Porter, Lovell, Stoneham, Stow, Sweden cities in Oxford County)                     </a:t>
            </a:r>
          </a:p>
          <a:p>
            <a:pPr marL="0" indent="0">
              <a:buClr>
                <a:schemeClr val="tx2">
                  <a:lumMod val="60000"/>
                  <a:lumOff val="40000"/>
                </a:schemeClr>
              </a:buClr>
              <a:buNone/>
            </a:pPr>
            <a:endParaRPr lang="en-US" sz="1800" dirty="0">
              <a:latin typeface="Constantia"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715000"/>
            <a:ext cx="137795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501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2098</TotalTime>
  <Words>2256</Words>
  <Application>Microsoft Office PowerPoint</Application>
  <PresentationFormat>On-screen Show (4:3)</PresentationFormat>
  <Paragraphs>231</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Welcome to the LogistiCare Web Seminar </vt:lpstr>
      <vt:lpstr> Who is LogistiCare ?</vt:lpstr>
      <vt:lpstr> Credentialing of our network. </vt:lpstr>
      <vt:lpstr>Transportation Protocols  and Hours of Operation</vt:lpstr>
      <vt:lpstr>Screening Criteria</vt:lpstr>
      <vt:lpstr>Screening Criteria (cont.)</vt:lpstr>
      <vt:lpstr>Screening Criteria (cont.)</vt:lpstr>
      <vt:lpstr>Reservation- Toll Free Numbers (Facilities)</vt:lpstr>
      <vt:lpstr>Reservation -Toll Free Numbers (Members)</vt:lpstr>
      <vt:lpstr>Ride Assist- Toll Free Numbers</vt:lpstr>
      <vt:lpstr>Standing Orders</vt:lpstr>
      <vt:lpstr>Frequently asked questions</vt:lpstr>
      <vt:lpstr>FAQ (cont.)</vt:lpstr>
      <vt:lpstr>Urgent Transportation Requests</vt:lpstr>
      <vt:lpstr>Notification Policy</vt:lpstr>
      <vt:lpstr>Coverage Area</vt:lpstr>
      <vt:lpstr>Coverage Area (cont.)</vt:lpstr>
      <vt:lpstr> Facility Website Information Facts and forms</vt:lpstr>
      <vt:lpstr> Facility Website Information Facts and forms (cont.)</vt:lpstr>
      <vt:lpstr> Facility Website Information Facts and forms (cont.)</vt:lpstr>
      <vt:lpstr>Facility Service Website (Schedule trips on –line)</vt:lpstr>
      <vt:lpstr>Facility Service Website (cont.)</vt:lpstr>
      <vt:lpstr>Questions</vt:lpstr>
    </vt:vector>
  </TitlesOfParts>
  <Company>Logisticare Solutions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LogistiCare Web Seminar</dc:title>
  <dc:creator>Myra Orifice</dc:creator>
  <cp:lastModifiedBy>Myra Orifice</cp:lastModifiedBy>
  <cp:revision>58</cp:revision>
  <cp:lastPrinted>2013-06-19T16:54:46Z</cp:lastPrinted>
  <dcterms:created xsi:type="dcterms:W3CDTF">2013-03-25T21:39:54Z</dcterms:created>
  <dcterms:modified xsi:type="dcterms:W3CDTF">2014-07-11T10:43:07Z</dcterms:modified>
</cp:coreProperties>
</file>